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4"/>
    <p:sldId id="257" r:id="rId65"/>
    <p:sldId id="258" r:id="rId66"/>
    <p:sldId id="259" r:id="rId67"/>
    <p:sldId id="260" r:id="rId68"/>
    <p:sldId id="261" r:id="rId69"/>
    <p:sldId id="262" r:id="rId70"/>
    <p:sldId id="263" r:id="rId71"/>
    <p:sldId id="264" r:id="rId72"/>
    <p:sldId id="265" r:id="rId73"/>
    <p:sldId id="266" r:id="rId74"/>
    <p:sldId id="267" r:id="rId75"/>
    <p:sldId id="268" r:id="rId76"/>
    <p:sldId id="269" r:id="rId77"/>
    <p:sldId id="270" r:id="rId78"/>
    <p:sldId id="271" r:id="rId79"/>
    <p:sldId id="272" r:id="rId80"/>
    <p:sldId id="273" r:id="rId81"/>
    <p:sldId id="274" r:id="rId82"/>
    <p:sldId id="275" r:id="rId83"/>
    <p:sldId id="276" r:id="rId84"/>
    <p:sldId id="277" r:id="rId85"/>
    <p:sldId id="278" r:id="rId86"/>
    <p:sldId id="279" r:id="rId87"/>
    <p:sldId id="280" r:id="rId88"/>
    <p:sldId id="281" r:id="rId89"/>
    <p:sldId id="282" r:id="rId90"/>
    <p:sldId id="283" r:id="rId91"/>
    <p:sldId id="284" r:id="rId92"/>
    <p:sldId id="285" r:id="rId93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Do Hyeon" charset="1" panose="00000000000000000000"/>
      <p:regular r:id="rId10"/>
    </p:embeddedFont>
    <p:embeddedFont>
      <p:font typeface="Arita Dotum Bold" charset="1" panose="02020603020101020101"/>
      <p:regular r:id="rId11"/>
    </p:embeddedFont>
    <p:embeddedFont>
      <p:font typeface="Arita Dotum Thin" charset="1" panose="02020603020101020101"/>
      <p:regular r:id="rId12"/>
    </p:embeddedFont>
    <p:embeddedFont>
      <p:font typeface="Arita Dotum Light" charset="1" panose="02020603020101020101"/>
      <p:regular r:id="rId13"/>
    </p:embeddedFont>
    <p:embeddedFont>
      <p:font typeface="Arita Dotum Medium" charset="1" panose="02020603020101020101"/>
      <p:regular r:id="rId14"/>
    </p:embeddedFont>
    <p:embeddedFont>
      <p:font typeface="Arita Dotum Semi-Bold" charset="1" panose="02020603020101020101"/>
      <p:regular r:id="rId15"/>
    </p:embeddedFont>
    <p:embeddedFont>
      <p:font typeface="Aileron" charset="1" panose="00000500000000000000"/>
      <p:regular r:id="rId16"/>
    </p:embeddedFont>
    <p:embeddedFont>
      <p:font typeface="Aileron Bold" charset="1" panose="00000800000000000000"/>
      <p:regular r:id="rId17"/>
    </p:embeddedFont>
    <p:embeddedFont>
      <p:font typeface="Aileron Italics" charset="1" panose="00000500000000000000"/>
      <p:regular r:id="rId18"/>
    </p:embeddedFont>
    <p:embeddedFont>
      <p:font typeface="Aileron Bold Italics" charset="1" panose="00000800000000000000"/>
      <p:regular r:id="rId19"/>
    </p:embeddedFont>
    <p:embeddedFont>
      <p:font typeface="Aileron Thin" charset="1" panose="00000300000000000000"/>
      <p:regular r:id="rId20"/>
    </p:embeddedFont>
    <p:embeddedFont>
      <p:font typeface="Aileron Thin Italics" charset="1" panose="00000300000000000000"/>
      <p:regular r:id="rId21"/>
    </p:embeddedFont>
    <p:embeddedFont>
      <p:font typeface="Aileron Light" charset="1" panose="00000400000000000000"/>
      <p:regular r:id="rId22"/>
    </p:embeddedFont>
    <p:embeddedFont>
      <p:font typeface="Aileron Light Italics" charset="1" panose="00000400000000000000"/>
      <p:regular r:id="rId23"/>
    </p:embeddedFont>
    <p:embeddedFont>
      <p:font typeface="Aileron Ultra-Bold" charset="1" panose="00000A00000000000000"/>
      <p:regular r:id="rId24"/>
    </p:embeddedFont>
    <p:embeddedFont>
      <p:font typeface="Aileron Ultra-Bold Italics" charset="1" panose="00000A00000000000000"/>
      <p:regular r:id="rId25"/>
    </p:embeddedFont>
    <p:embeddedFont>
      <p:font typeface="Aileron Heavy" charset="1" panose="00000A00000000000000"/>
      <p:regular r:id="rId26"/>
    </p:embeddedFont>
    <p:embeddedFont>
      <p:font typeface="Aileron Heavy Italics" charset="1" panose="00000A00000000000000"/>
      <p:regular r:id="rId27"/>
    </p:embeddedFont>
    <p:embeddedFont>
      <p:font typeface="Barlow" charset="1" panose="00000500000000000000"/>
      <p:regular r:id="rId28"/>
    </p:embeddedFont>
    <p:embeddedFont>
      <p:font typeface="Barlow Bold" charset="1" panose="00000800000000000000"/>
      <p:regular r:id="rId29"/>
    </p:embeddedFont>
    <p:embeddedFont>
      <p:font typeface="Barlow Italics" charset="1" panose="00000500000000000000"/>
      <p:regular r:id="rId30"/>
    </p:embeddedFont>
    <p:embeddedFont>
      <p:font typeface="Barlow Bold Italics" charset="1" panose="00000800000000000000"/>
      <p:regular r:id="rId31"/>
    </p:embeddedFont>
    <p:embeddedFont>
      <p:font typeface="Barlow Thin" charset="1" panose="00000300000000000000"/>
      <p:regular r:id="rId32"/>
    </p:embeddedFont>
    <p:embeddedFont>
      <p:font typeface="Barlow Thin Italics" charset="1" panose="00000300000000000000"/>
      <p:regular r:id="rId33"/>
    </p:embeddedFont>
    <p:embeddedFont>
      <p:font typeface="Barlow Extra-Light" charset="1" panose="00000300000000000000"/>
      <p:regular r:id="rId34"/>
    </p:embeddedFont>
    <p:embeddedFont>
      <p:font typeface="Barlow Extra-Light Italics" charset="1" panose="00000300000000000000"/>
      <p:regular r:id="rId35"/>
    </p:embeddedFont>
    <p:embeddedFont>
      <p:font typeface="Barlow Light" charset="1" panose="00000400000000000000"/>
      <p:regular r:id="rId36"/>
    </p:embeddedFont>
    <p:embeddedFont>
      <p:font typeface="Barlow Light Italics" charset="1" panose="00000400000000000000"/>
      <p:regular r:id="rId37"/>
    </p:embeddedFont>
    <p:embeddedFont>
      <p:font typeface="Barlow Medium" charset="1" panose="00000600000000000000"/>
      <p:regular r:id="rId38"/>
    </p:embeddedFont>
    <p:embeddedFont>
      <p:font typeface="Barlow Medium Italics" charset="1" panose="00000600000000000000"/>
      <p:regular r:id="rId39"/>
    </p:embeddedFont>
    <p:embeddedFont>
      <p:font typeface="Barlow Semi-Bold" charset="1" panose="00000700000000000000"/>
      <p:regular r:id="rId40"/>
    </p:embeddedFont>
    <p:embeddedFont>
      <p:font typeface="Barlow Semi-Bold Italics" charset="1" panose="00000700000000000000"/>
      <p:regular r:id="rId41"/>
    </p:embeddedFont>
    <p:embeddedFont>
      <p:font typeface="Barlow Ultra-Bold" charset="1" panose="00000900000000000000"/>
      <p:regular r:id="rId42"/>
    </p:embeddedFont>
    <p:embeddedFont>
      <p:font typeface="Barlow Ultra-Bold Italics" charset="1" panose="00000900000000000000"/>
      <p:regular r:id="rId43"/>
    </p:embeddedFont>
    <p:embeddedFont>
      <p:font typeface="Barlow Heavy" charset="1" panose="00000A00000000000000"/>
      <p:regular r:id="rId44"/>
    </p:embeddedFont>
    <p:embeddedFont>
      <p:font typeface="Barlow Heavy Italics" charset="1" panose="00000A00000000000000"/>
      <p:regular r:id="rId45"/>
    </p:embeddedFont>
    <p:embeddedFont>
      <p:font typeface="Montserrat" charset="1" panose="00000500000000000000"/>
      <p:regular r:id="rId46"/>
    </p:embeddedFont>
    <p:embeddedFont>
      <p:font typeface="Montserrat Bold" charset="1" panose="00000800000000000000"/>
      <p:regular r:id="rId47"/>
    </p:embeddedFont>
    <p:embeddedFont>
      <p:font typeface="Montserrat Italics" charset="1" panose="00000500000000000000"/>
      <p:regular r:id="rId48"/>
    </p:embeddedFont>
    <p:embeddedFont>
      <p:font typeface="Montserrat Bold Italics" charset="1" panose="00000800000000000000"/>
      <p:regular r:id="rId49"/>
    </p:embeddedFont>
    <p:embeddedFont>
      <p:font typeface="Montserrat Thin" charset="1" panose="00000300000000000000"/>
      <p:regular r:id="rId50"/>
    </p:embeddedFont>
    <p:embeddedFont>
      <p:font typeface="Montserrat Thin Italics" charset="1" panose="00000300000000000000"/>
      <p:regular r:id="rId51"/>
    </p:embeddedFont>
    <p:embeddedFont>
      <p:font typeface="Montserrat Extra-Light" charset="1" panose="00000300000000000000"/>
      <p:regular r:id="rId52"/>
    </p:embeddedFont>
    <p:embeddedFont>
      <p:font typeface="Montserrat Extra-Light Italics" charset="1" panose="00000300000000000000"/>
      <p:regular r:id="rId53"/>
    </p:embeddedFont>
    <p:embeddedFont>
      <p:font typeface="Montserrat Light" charset="1" panose="00000400000000000000"/>
      <p:regular r:id="rId54"/>
    </p:embeddedFont>
    <p:embeddedFont>
      <p:font typeface="Montserrat Light Italics" charset="1" panose="00000400000000000000"/>
      <p:regular r:id="rId55"/>
    </p:embeddedFont>
    <p:embeddedFont>
      <p:font typeface="Montserrat Medium" charset="1" panose="00000600000000000000"/>
      <p:regular r:id="rId56"/>
    </p:embeddedFont>
    <p:embeddedFont>
      <p:font typeface="Montserrat Medium Italics" charset="1" panose="00000600000000000000"/>
      <p:regular r:id="rId57"/>
    </p:embeddedFont>
    <p:embeddedFont>
      <p:font typeface="Montserrat Semi-Bold" charset="1" panose="00000700000000000000"/>
      <p:regular r:id="rId58"/>
    </p:embeddedFont>
    <p:embeddedFont>
      <p:font typeface="Montserrat Semi-Bold Italics" charset="1" panose="00000700000000000000"/>
      <p:regular r:id="rId59"/>
    </p:embeddedFont>
    <p:embeddedFont>
      <p:font typeface="Montserrat Ultra-Bold" charset="1" panose="00000900000000000000"/>
      <p:regular r:id="rId60"/>
    </p:embeddedFont>
    <p:embeddedFont>
      <p:font typeface="Montserrat Ultra-Bold Italics" charset="1" panose="00000900000000000000"/>
      <p:regular r:id="rId61"/>
    </p:embeddedFont>
    <p:embeddedFont>
      <p:font typeface="Montserrat Heavy" charset="1" panose="00000A00000000000000"/>
      <p:regular r:id="rId62"/>
    </p:embeddedFont>
    <p:embeddedFont>
      <p:font typeface="Montserrat Heavy Italics" charset="1" panose="00000A00000000000000"/>
      <p:regular r:id="rId6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44" Target="fonts/font44.fntdata" Type="http://schemas.openxmlformats.org/officeDocument/2006/relationships/font"/><Relationship Id="rId45" Target="fonts/font45.fntdata" Type="http://schemas.openxmlformats.org/officeDocument/2006/relationships/font"/><Relationship Id="rId46" Target="fonts/font46.fntdata" Type="http://schemas.openxmlformats.org/officeDocument/2006/relationships/font"/><Relationship Id="rId47" Target="fonts/font47.fntdata" Type="http://schemas.openxmlformats.org/officeDocument/2006/relationships/font"/><Relationship Id="rId48" Target="fonts/font48.fntdata" Type="http://schemas.openxmlformats.org/officeDocument/2006/relationships/font"/><Relationship Id="rId49" Target="fonts/font49.fntdata" Type="http://schemas.openxmlformats.org/officeDocument/2006/relationships/font"/><Relationship Id="rId5" Target="tableStyles.xml" Type="http://schemas.openxmlformats.org/officeDocument/2006/relationships/tableStyles"/><Relationship Id="rId50" Target="fonts/font50.fntdata" Type="http://schemas.openxmlformats.org/officeDocument/2006/relationships/font"/><Relationship Id="rId51" Target="fonts/font51.fntdata" Type="http://schemas.openxmlformats.org/officeDocument/2006/relationships/font"/><Relationship Id="rId52" Target="fonts/font52.fntdata" Type="http://schemas.openxmlformats.org/officeDocument/2006/relationships/font"/><Relationship Id="rId53" Target="fonts/font53.fntdata" Type="http://schemas.openxmlformats.org/officeDocument/2006/relationships/font"/><Relationship Id="rId54" Target="fonts/font54.fntdata" Type="http://schemas.openxmlformats.org/officeDocument/2006/relationships/font"/><Relationship Id="rId55" Target="fonts/font55.fntdata" Type="http://schemas.openxmlformats.org/officeDocument/2006/relationships/font"/><Relationship Id="rId56" Target="fonts/font56.fntdata" Type="http://schemas.openxmlformats.org/officeDocument/2006/relationships/font"/><Relationship Id="rId57" Target="fonts/font57.fntdata" Type="http://schemas.openxmlformats.org/officeDocument/2006/relationships/font"/><Relationship Id="rId58" Target="fonts/font58.fntdata" Type="http://schemas.openxmlformats.org/officeDocument/2006/relationships/font"/><Relationship Id="rId59" Target="fonts/font59.fntdata" Type="http://schemas.openxmlformats.org/officeDocument/2006/relationships/font"/><Relationship Id="rId6" Target="fonts/font6.fntdata" Type="http://schemas.openxmlformats.org/officeDocument/2006/relationships/font"/><Relationship Id="rId60" Target="fonts/font60.fntdata" Type="http://schemas.openxmlformats.org/officeDocument/2006/relationships/font"/><Relationship Id="rId61" Target="fonts/font61.fntdata" Type="http://schemas.openxmlformats.org/officeDocument/2006/relationships/font"/><Relationship Id="rId62" Target="fonts/font62.fntdata" Type="http://schemas.openxmlformats.org/officeDocument/2006/relationships/font"/><Relationship Id="rId63" Target="fonts/font63.fntdata" Type="http://schemas.openxmlformats.org/officeDocument/2006/relationships/font"/><Relationship Id="rId64" Target="slides/slide1.xml" Type="http://schemas.openxmlformats.org/officeDocument/2006/relationships/slide"/><Relationship Id="rId65" Target="slides/slide2.xml" Type="http://schemas.openxmlformats.org/officeDocument/2006/relationships/slide"/><Relationship Id="rId66" Target="slides/slide3.xml" Type="http://schemas.openxmlformats.org/officeDocument/2006/relationships/slide"/><Relationship Id="rId67" Target="slides/slide4.xml" Type="http://schemas.openxmlformats.org/officeDocument/2006/relationships/slide"/><Relationship Id="rId68" Target="slides/slide5.xml" Type="http://schemas.openxmlformats.org/officeDocument/2006/relationships/slide"/><Relationship Id="rId69" Target="slides/slide6.xml" Type="http://schemas.openxmlformats.org/officeDocument/2006/relationships/slide"/><Relationship Id="rId7" Target="fonts/font7.fntdata" Type="http://schemas.openxmlformats.org/officeDocument/2006/relationships/font"/><Relationship Id="rId70" Target="slides/slide7.xml" Type="http://schemas.openxmlformats.org/officeDocument/2006/relationships/slide"/><Relationship Id="rId71" Target="slides/slide8.xml" Type="http://schemas.openxmlformats.org/officeDocument/2006/relationships/slide"/><Relationship Id="rId72" Target="slides/slide9.xml" Type="http://schemas.openxmlformats.org/officeDocument/2006/relationships/slide"/><Relationship Id="rId73" Target="slides/slide10.xml" Type="http://schemas.openxmlformats.org/officeDocument/2006/relationships/slide"/><Relationship Id="rId74" Target="slides/slide11.xml" Type="http://schemas.openxmlformats.org/officeDocument/2006/relationships/slide"/><Relationship Id="rId75" Target="slides/slide12.xml" Type="http://schemas.openxmlformats.org/officeDocument/2006/relationships/slide"/><Relationship Id="rId76" Target="slides/slide13.xml" Type="http://schemas.openxmlformats.org/officeDocument/2006/relationships/slide"/><Relationship Id="rId77" Target="slides/slide14.xml" Type="http://schemas.openxmlformats.org/officeDocument/2006/relationships/slide"/><Relationship Id="rId78" Target="slides/slide15.xml" Type="http://schemas.openxmlformats.org/officeDocument/2006/relationships/slide"/><Relationship Id="rId79" Target="slides/slide16.xml" Type="http://schemas.openxmlformats.org/officeDocument/2006/relationships/slide"/><Relationship Id="rId8" Target="fonts/font8.fntdata" Type="http://schemas.openxmlformats.org/officeDocument/2006/relationships/font"/><Relationship Id="rId80" Target="slides/slide17.xml" Type="http://schemas.openxmlformats.org/officeDocument/2006/relationships/slide"/><Relationship Id="rId81" Target="slides/slide18.xml" Type="http://schemas.openxmlformats.org/officeDocument/2006/relationships/slide"/><Relationship Id="rId82" Target="slides/slide19.xml" Type="http://schemas.openxmlformats.org/officeDocument/2006/relationships/slide"/><Relationship Id="rId83" Target="slides/slide20.xml" Type="http://schemas.openxmlformats.org/officeDocument/2006/relationships/slide"/><Relationship Id="rId84" Target="slides/slide21.xml" Type="http://schemas.openxmlformats.org/officeDocument/2006/relationships/slide"/><Relationship Id="rId85" Target="slides/slide22.xml" Type="http://schemas.openxmlformats.org/officeDocument/2006/relationships/slide"/><Relationship Id="rId86" Target="slides/slide23.xml" Type="http://schemas.openxmlformats.org/officeDocument/2006/relationships/slide"/><Relationship Id="rId87" Target="slides/slide24.xml" Type="http://schemas.openxmlformats.org/officeDocument/2006/relationships/slide"/><Relationship Id="rId88" Target="slides/slide25.xml" Type="http://schemas.openxmlformats.org/officeDocument/2006/relationships/slide"/><Relationship Id="rId89" Target="slides/slide26.xml" Type="http://schemas.openxmlformats.org/officeDocument/2006/relationships/slide"/><Relationship Id="rId9" Target="fonts/font9.fntdata" Type="http://schemas.openxmlformats.org/officeDocument/2006/relationships/font"/><Relationship Id="rId90" Target="slides/slide27.xml" Type="http://schemas.openxmlformats.org/officeDocument/2006/relationships/slide"/><Relationship Id="rId91" Target="slides/slide28.xml" Type="http://schemas.openxmlformats.org/officeDocument/2006/relationships/slide"/><Relationship Id="rId92" Target="slides/slide29.xml" Type="http://schemas.openxmlformats.org/officeDocument/2006/relationships/slide"/><Relationship Id="rId93" Target="slides/slide30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31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4.png" Type="http://schemas.openxmlformats.org/officeDocument/2006/relationships/image"/><Relationship Id="rId4" Target="../media/image15.sv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Relationship Id="rId7" Target="../media/image32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33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png" Type="http://schemas.openxmlformats.org/officeDocument/2006/relationships/image"/><Relationship Id="rId3" Target="../media/image35.png" Type="http://schemas.openxmlformats.org/officeDocument/2006/relationships/image"/><Relationship Id="rId4" Target="../media/image36.png" Type="http://schemas.openxmlformats.org/officeDocument/2006/relationships/image"/><Relationship Id="rId5" Target="../media/image37.png" Type="http://schemas.openxmlformats.org/officeDocument/2006/relationships/image"/><Relationship Id="rId6" Target="../media/image38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7.png" Type="http://schemas.openxmlformats.org/officeDocument/2006/relationships/image"/><Relationship Id="rId11" Target="../media/image48.svg" Type="http://schemas.openxmlformats.org/officeDocument/2006/relationships/image"/><Relationship Id="rId12" Target="../media/image49.png" Type="http://schemas.openxmlformats.org/officeDocument/2006/relationships/image"/><Relationship Id="rId13" Target="../media/image50.svg" Type="http://schemas.openxmlformats.org/officeDocument/2006/relationships/image"/><Relationship Id="rId14" Target="../media/image51.png" Type="http://schemas.openxmlformats.org/officeDocument/2006/relationships/image"/><Relationship Id="rId15" Target="../media/image52.svg" Type="http://schemas.openxmlformats.org/officeDocument/2006/relationships/image"/><Relationship Id="rId16" Target="../media/image53.png" Type="http://schemas.openxmlformats.org/officeDocument/2006/relationships/image"/><Relationship Id="rId17" Target="../media/image54.svg" Type="http://schemas.openxmlformats.org/officeDocument/2006/relationships/image"/><Relationship Id="rId18" Target="../media/image55.png" Type="http://schemas.openxmlformats.org/officeDocument/2006/relationships/image"/><Relationship Id="rId19" Target="../media/image56.svg" Type="http://schemas.openxmlformats.org/officeDocument/2006/relationships/image"/><Relationship Id="rId2" Target="../media/image39.png" Type="http://schemas.openxmlformats.org/officeDocument/2006/relationships/image"/><Relationship Id="rId3" Target="../media/image40.png" Type="http://schemas.openxmlformats.org/officeDocument/2006/relationships/image"/><Relationship Id="rId4" Target="../media/image41.svg" Type="http://schemas.openxmlformats.org/officeDocument/2006/relationships/image"/><Relationship Id="rId5" Target="../media/image42.png" Type="http://schemas.openxmlformats.org/officeDocument/2006/relationships/image"/><Relationship Id="rId6" Target="../media/image43.png" Type="http://schemas.openxmlformats.org/officeDocument/2006/relationships/image"/><Relationship Id="rId7" Target="../media/image44.svg" Type="http://schemas.openxmlformats.org/officeDocument/2006/relationships/image"/><Relationship Id="rId8" Target="../media/image45.png" Type="http://schemas.openxmlformats.org/officeDocument/2006/relationships/image"/><Relationship Id="rId9" Target="../media/image46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14.png" Type="http://schemas.openxmlformats.org/officeDocument/2006/relationships/image"/><Relationship Id="rId6" Target="../media/image15.svg" Type="http://schemas.openxmlformats.org/officeDocument/2006/relationships/image"/><Relationship Id="rId7" Target="../media/image2.png" Type="http://schemas.openxmlformats.org/officeDocument/2006/relationships/image"/><Relationship Id="rId8" Target="../media/image3.svg" Type="http://schemas.openxmlformats.org/officeDocument/2006/relationships/image"/><Relationship Id="rId9" Target="../media/image57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14.png" Type="http://schemas.openxmlformats.org/officeDocument/2006/relationships/image"/><Relationship Id="rId6" Target="../media/image15.svg" Type="http://schemas.openxmlformats.org/officeDocument/2006/relationships/image"/><Relationship Id="rId7" Target="../media/image2.png" Type="http://schemas.openxmlformats.org/officeDocument/2006/relationships/image"/><Relationship Id="rId8" Target="../media/image3.svg" Type="http://schemas.openxmlformats.org/officeDocument/2006/relationships/image"/><Relationship Id="rId9" Target="../media/image58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14.png" Type="http://schemas.openxmlformats.org/officeDocument/2006/relationships/image"/><Relationship Id="rId6" Target="../media/image15.svg" Type="http://schemas.openxmlformats.org/officeDocument/2006/relationships/image"/><Relationship Id="rId7" Target="../media/image2.png" Type="http://schemas.openxmlformats.org/officeDocument/2006/relationships/image"/><Relationship Id="rId8" Target="../media/image3.svg" Type="http://schemas.openxmlformats.org/officeDocument/2006/relationships/image"/><Relationship Id="rId9" Target="../media/image59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14.png" Type="http://schemas.openxmlformats.org/officeDocument/2006/relationships/image"/><Relationship Id="rId6" Target="../media/image15.svg" Type="http://schemas.openxmlformats.org/officeDocument/2006/relationships/image"/><Relationship Id="rId7" Target="../media/image2.png" Type="http://schemas.openxmlformats.org/officeDocument/2006/relationships/image"/><Relationship Id="rId8" Target="../media/image3.svg" Type="http://schemas.openxmlformats.org/officeDocument/2006/relationships/image"/><Relationship Id="rId9" Target="../media/image60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Relationship Id="rId5" Target="../media/image12.png" Type="http://schemas.openxmlformats.org/officeDocument/2006/relationships/image"/><Relationship Id="rId6" Target="../media/image13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61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3.png" Type="http://schemas.openxmlformats.org/officeDocument/2006/relationships/image"/><Relationship Id="rId2" Target="../media/image1.pn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14.png" Type="http://schemas.openxmlformats.org/officeDocument/2006/relationships/image"/><Relationship Id="rId6" Target="../media/image15.svg" Type="http://schemas.openxmlformats.org/officeDocument/2006/relationships/image"/><Relationship Id="rId7" Target="../media/image2.png" Type="http://schemas.openxmlformats.org/officeDocument/2006/relationships/image"/><Relationship Id="rId8" Target="../media/image3.svg" Type="http://schemas.openxmlformats.org/officeDocument/2006/relationships/image"/><Relationship Id="rId9" Target="../media/image62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14.png" Type="http://schemas.openxmlformats.org/officeDocument/2006/relationships/image"/><Relationship Id="rId6" Target="../media/image15.svg" Type="http://schemas.openxmlformats.org/officeDocument/2006/relationships/image"/><Relationship Id="rId7" Target="../media/image2.png" Type="http://schemas.openxmlformats.org/officeDocument/2006/relationships/image"/><Relationship Id="rId8" Target="../media/image3.svg" Type="http://schemas.openxmlformats.org/officeDocument/2006/relationships/image"/><Relationship Id="rId9" Target="../media/image64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14.png" Type="http://schemas.openxmlformats.org/officeDocument/2006/relationships/image"/><Relationship Id="rId6" Target="../media/image15.svg" Type="http://schemas.openxmlformats.org/officeDocument/2006/relationships/image"/><Relationship Id="rId7" Target="../media/image2.png" Type="http://schemas.openxmlformats.org/officeDocument/2006/relationships/image"/><Relationship Id="rId8" Target="../media/image3.svg" Type="http://schemas.openxmlformats.org/officeDocument/2006/relationships/image"/><Relationship Id="rId9" Target="../media/image64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6.png" Type="http://schemas.openxmlformats.org/officeDocument/2006/relationships/image"/><Relationship Id="rId11" Target="../media/image67.png" Type="http://schemas.openxmlformats.org/officeDocument/2006/relationships/image"/><Relationship Id="rId12" Target="../media/image68.png" Type="http://schemas.openxmlformats.org/officeDocument/2006/relationships/image"/><Relationship Id="rId13" Target="../media/image69.png" Type="http://schemas.openxmlformats.org/officeDocument/2006/relationships/image"/><Relationship Id="rId2" Target="../media/image1.pn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14.png" Type="http://schemas.openxmlformats.org/officeDocument/2006/relationships/image"/><Relationship Id="rId6" Target="../media/image15.svg" Type="http://schemas.openxmlformats.org/officeDocument/2006/relationships/image"/><Relationship Id="rId7" Target="../media/image2.png" Type="http://schemas.openxmlformats.org/officeDocument/2006/relationships/image"/><Relationship Id="rId8" Target="../media/image3.svg" Type="http://schemas.openxmlformats.org/officeDocument/2006/relationships/image"/><Relationship Id="rId9" Target="../media/image65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14.png" Type="http://schemas.openxmlformats.org/officeDocument/2006/relationships/image"/><Relationship Id="rId6" Target="../media/image15.svg" Type="http://schemas.openxmlformats.org/officeDocument/2006/relationships/image"/><Relationship Id="rId7" Target="../media/image2.png" Type="http://schemas.openxmlformats.org/officeDocument/2006/relationships/image"/><Relationship Id="rId8" Target="../media/image3.svg" Type="http://schemas.openxmlformats.org/officeDocument/2006/relationships/image"/><Relationship Id="rId9" Target="../media/image70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1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3.png" Type="http://schemas.openxmlformats.org/officeDocument/2006/relationships/image"/><Relationship Id="rId2" Target="../media/image1.pn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14.png" Type="http://schemas.openxmlformats.org/officeDocument/2006/relationships/image"/><Relationship Id="rId6" Target="../media/image15.svg" Type="http://schemas.openxmlformats.org/officeDocument/2006/relationships/image"/><Relationship Id="rId7" Target="../media/image2.png" Type="http://schemas.openxmlformats.org/officeDocument/2006/relationships/image"/><Relationship Id="rId8" Target="../media/image3.svg" Type="http://schemas.openxmlformats.org/officeDocument/2006/relationships/image"/><Relationship Id="rId9" Target="../media/image72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4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5.png" Type="http://schemas.openxmlformats.org/officeDocument/2006/relationships/image"/><Relationship Id="rId3" Target="../media/image76.svg" Type="http://schemas.openxmlformats.org/officeDocument/2006/relationships/image"/><Relationship Id="rId4" Target="../media/image77.png" Type="http://schemas.openxmlformats.org/officeDocument/2006/relationships/image"/><Relationship Id="rId5" Target="../media/image78.svg" Type="http://schemas.openxmlformats.org/officeDocument/2006/relationships/image"/><Relationship Id="rId6" Target="../media/image79.png" Type="http://schemas.openxmlformats.org/officeDocument/2006/relationships/image"/><Relationship Id="rId7" Target="../media/image80.svg" Type="http://schemas.openxmlformats.org/officeDocument/2006/relationships/image"/><Relationship Id="rId8" Target="../media/image81.png" Type="http://schemas.openxmlformats.org/officeDocument/2006/relationships/image"/><Relationship Id="rId9" Target="../media/image82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4.png" Type="http://schemas.openxmlformats.org/officeDocument/2006/relationships/image"/><Relationship Id="rId4" Target="../media/image15.sv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Relationship Id="rId7" Target="../media/image16.png" Type="http://schemas.openxmlformats.org/officeDocument/2006/relationships/image"/><Relationship Id="rId8" Target="../media/image17.sv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3.png" Type="http://schemas.openxmlformats.org/officeDocument/2006/relationships/image"/><Relationship Id="rId3" Target="../media/image84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8.png" Type="http://schemas.openxmlformats.org/officeDocument/2006/relationships/image"/><Relationship Id="rId4" Target="../media/image19.png" Type="http://schemas.openxmlformats.org/officeDocument/2006/relationships/image"/><Relationship Id="rId5" Target="../media/image20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21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.svg" Type="http://schemas.openxmlformats.org/officeDocument/2006/relationships/image"/><Relationship Id="rId11" Target="../media/image6.png" Type="http://schemas.openxmlformats.org/officeDocument/2006/relationships/image"/><Relationship Id="rId12" Target="../media/image7.svg" Type="http://schemas.openxmlformats.org/officeDocument/2006/relationships/image"/><Relationship Id="rId2" Target="../media/image1.png" Type="http://schemas.openxmlformats.org/officeDocument/2006/relationships/image"/><Relationship Id="rId3" Target="../media/image22.png" Type="http://schemas.openxmlformats.org/officeDocument/2006/relationships/image"/><Relationship Id="rId4" Target="../media/image23.svg" Type="http://schemas.openxmlformats.org/officeDocument/2006/relationships/image"/><Relationship Id="rId5" Target="../media/image24.png" Type="http://schemas.openxmlformats.org/officeDocument/2006/relationships/image"/><Relationship Id="rId6" Target="../media/image25.svg" Type="http://schemas.openxmlformats.org/officeDocument/2006/relationships/image"/><Relationship Id="rId7" Target="../media/image26.png" Type="http://schemas.openxmlformats.org/officeDocument/2006/relationships/image"/><Relationship Id="rId8" Target="../media/image27.svg" Type="http://schemas.openxmlformats.org/officeDocument/2006/relationships/image"/><Relationship Id="rId9" Target="../media/image2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4.png" Type="http://schemas.openxmlformats.org/officeDocument/2006/relationships/image"/><Relationship Id="rId4" Target="../media/image15.sv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Relationship Id="rId7" Target="../media/image29.jpeg" Type="http://schemas.openxmlformats.org/officeDocument/2006/relationships/image"/><Relationship Id="rId8" Target="../media/VAGB51wq2I4.mp4" Type="http://schemas.openxmlformats.org/officeDocument/2006/relationships/video"/><Relationship Id="rId9" Target="../media/VAGB51wq2I4.mp4" Type="http://schemas.microsoft.com/office/2007/relationships/media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5402" r="0" b="-3237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705574" y="487005"/>
            <a:ext cx="10445464" cy="5514588"/>
            <a:chOff x="0" y="0"/>
            <a:chExt cx="3810534" cy="201173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810534" cy="2011737"/>
            </a:xfrm>
            <a:custGeom>
              <a:avLst/>
              <a:gdLst/>
              <a:ahLst/>
              <a:cxnLst/>
              <a:rect r="r" b="b" t="t" l="l"/>
              <a:pathLst>
                <a:path h="2011737" w="3810534">
                  <a:moveTo>
                    <a:pt x="0" y="0"/>
                  </a:moveTo>
                  <a:lnTo>
                    <a:pt x="3810534" y="0"/>
                  </a:lnTo>
                  <a:lnTo>
                    <a:pt x="3810534" y="2011737"/>
                  </a:lnTo>
                  <a:lnTo>
                    <a:pt x="0" y="2011737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5" id="5"/>
          <p:cNvSpPr/>
          <p:nvPr/>
        </p:nvSpPr>
        <p:spPr>
          <a:xfrm flipH="true" flipV="false" rot="0">
            <a:off x="-2156129" y="8872350"/>
            <a:ext cx="6662470" cy="1611106"/>
          </a:xfrm>
          <a:custGeom>
            <a:avLst/>
            <a:gdLst/>
            <a:ahLst/>
            <a:cxnLst/>
            <a:rect r="r" b="b" t="t" l="l"/>
            <a:pathLst>
              <a:path h="1611106" w="6662470">
                <a:moveTo>
                  <a:pt x="6662470" y="0"/>
                </a:moveTo>
                <a:lnTo>
                  <a:pt x="0" y="0"/>
                </a:lnTo>
                <a:lnTo>
                  <a:pt x="0" y="1611107"/>
                </a:lnTo>
                <a:lnTo>
                  <a:pt x="6662470" y="1611107"/>
                </a:lnTo>
                <a:lnTo>
                  <a:pt x="666247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0">
            <a:off x="14791434" y="-196457"/>
            <a:ext cx="5652695" cy="1366924"/>
          </a:xfrm>
          <a:custGeom>
            <a:avLst/>
            <a:gdLst/>
            <a:ahLst/>
            <a:cxnLst/>
            <a:rect r="r" b="b" t="t" l="l"/>
            <a:pathLst>
              <a:path h="1366924" w="5652695">
                <a:moveTo>
                  <a:pt x="5652695" y="0"/>
                </a:moveTo>
                <a:lnTo>
                  <a:pt x="0" y="0"/>
                </a:lnTo>
                <a:lnTo>
                  <a:pt x="0" y="1366925"/>
                </a:lnTo>
                <a:lnTo>
                  <a:pt x="5652695" y="1366925"/>
                </a:lnTo>
                <a:lnTo>
                  <a:pt x="5652695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1522118" y="2150652"/>
            <a:ext cx="6599716" cy="7701883"/>
            <a:chOff x="0" y="0"/>
            <a:chExt cx="2407594" cy="280966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407594" cy="2809668"/>
            </a:xfrm>
            <a:custGeom>
              <a:avLst/>
              <a:gdLst/>
              <a:ahLst/>
              <a:cxnLst/>
              <a:rect r="r" b="b" t="t" l="l"/>
              <a:pathLst>
                <a:path h="2809668" w="2407594">
                  <a:moveTo>
                    <a:pt x="0" y="0"/>
                  </a:moveTo>
                  <a:lnTo>
                    <a:pt x="2407594" y="0"/>
                  </a:lnTo>
                  <a:lnTo>
                    <a:pt x="2407594" y="2809668"/>
                  </a:lnTo>
                  <a:lnTo>
                    <a:pt x="0" y="2809668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11709332" y="5143500"/>
            <a:ext cx="6225288" cy="3893634"/>
          </a:xfrm>
          <a:custGeom>
            <a:avLst/>
            <a:gdLst/>
            <a:ahLst/>
            <a:cxnLst/>
            <a:rect r="r" b="b" t="t" l="l"/>
            <a:pathLst>
              <a:path h="3893634" w="6225288">
                <a:moveTo>
                  <a:pt x="0" y="0"/>
                </a:moveTo>
                <a:lnTo>
                  <a:pt x="6225288" y="0"/>
                </a:lnTo>
                <a:lnTo>
                  <a:pt x="6225288" y="3893634"/>
                </a:lnTo>
                <a:lnTo>
                  <a:pt x="0" y="389363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7038492" y="2685153"/>
            <a:ext cx="441616" cy="633141"/>
          </a:xfrm>
          <a:custGeom>
            <a:avLst/>
            <a:gdLst/>
            <a:ahLst/>
            <a:cxnLst/>
            <a:rect r="r" b="b" t="t" l="l"/>
            <a:pathLst>
              <a:path h="633141" w="441616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203414">
            <a:off x="11963404" y="4672810"/>
            <a:ext cx="321948" cy="461574"/>
          </a:xfrm>
          <a:custGeom>
            <a:avLst/>
            <a:gdLst/>
            <a:ahLst/>
            <a:cxnLst/>
            <a:rect r="r" b="b" t="t" l="l"/>
            <a:pathLst>
              <a:path h="461574" w="321948">
                <a:moveTo>
                  <a:pt x="0" y="0"/>
                </a:moveTo>
                <a:lnTo>
                  <a:pt x="321948" y="0"/>
                </a:lnTo>
                <a:lnTo>
                  <a:pt x="321948" y="461574"/>
                </a:lnTo>
                <a:lnTo>
                  <a:pt x="0" y="46157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887383" y="8090431"/>
            <a:ext cx="4163585" cy="1088936"/>
            <a:chOff x="0" y="0"/>
            <a:chExt cx="1292864" cy="33813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292864" cy="338133"/>
            </a:xfrm>
            <a:custGeom>
              <a:avLst/>
              <a:gdLst/>
              <a:ahLst/>
              <a:cxnLst/>
              <a:rect r="r" b="b" t="t" l="l"/>
              <a:pathLst>
                <a:path h="338133" w="1292864">
                  <a:moveTo>
                    <a:pt x="0" y="0"/>
                  </a:moveTo>
                  <a:lnTo>
                    <a:pt x="1292864" y="0"/>
                  </a:lnTo>
                  <a:lnTo>
                    <a:pt x="1292864" y="338133"/>
                  </a:lnTo>
                  <a:lnTo>
                    <a:pt x="0" y="338133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14" id="14"/>
          <p:cNvSpPr/>
          <p:nvPr/>
        </p:nvSpPr>
        <p:spPr>
          <a:xfrm flipH="false" flipV="false" rot="0">
            <a:off x="13487432" y="2410633"/>
            <a:ext cx="2228632" cy="1815322"/>
          </a:xfrm>
          <a:custGeom>
            <a:avLst/>
            <a:gdLst/>
            <a:ahLst/>
            <a:cxnLst/>
            <a:rect r="r" b="b" t="t" l="l"/>
            <a:pathLst>
              <a:path h="1815322" w="2228632">
                <a:moveTo>
                  <a:pt x="0" y="0"/>
                </a:moveTo>
                <a:lnTo>
                  <a:pt x="2228632" y="0"/>
                </a:lnTo>
                <a:lnTo>
                  <a:pt x="2228632" y="1815322"/>
                </a:lnTo>
                <a:lnTo>
                  <a:pt x="0" y="181532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705574" y="1951684"/>
            <a:ext cx="10297863" cy="3810193"/>
            <a:chOff x="0" y="0"/>
            <a:chExt cx="13730485" cy="5080257"/>
          </a:xfrm>
        </p:grpSpPr>
        <p:sp>
          <p:nvSpPr>
            <p:cNvPr name="TextBox 16" id="16"/>
            <p:cNvSpPr txBox="true"/>
            <p:nvPr/>
          </p:nvSpPr>
          <p:spPr>
            <a:xfrm rot="0">
              <a:off x="0" y="-9525"/>
              <a:ext cx="13730485" cy="35655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0559"/>
                </a:lnSpc>
              </a:pPr>
              <a:r>
                <a:rPr lang="en-US" sz="8799" spc="105">
                  <a:solidFill>
                    <a:srgbClr val="003EA8"/>
                  </a:solidFill>
                  <a:ea typeface="Arita Dotum Bold"/>
                </a:rPr>
                <a:t>백종원의 </a:t>
              </a:r>
            </a:p>
            <a:p>
              <a:pPr>
                <a:lnSpc>
                  <a:spcPts val="10559"/>
                </a:lnSpc>
              </a:pPr>
              <a:r>
                <a:rPr lang="en-US" sz="8799" spc="105">
                  <a:solidFill>
                    <a:srgbClr val="003EA8"/>
                  </a:solidFill>
                  <a:latin typeface="Arita Dotum Bold"/>
                  <a:ea typeface="Arita Dotum Bold"/>
                </a:rPr>
                <a:t>성공요인은 무엇일까? 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4054732"/>
              <a:ext cx="13730485" cy="10255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6000"/>
                </a:lnSpc>
              </a:pPr>
              <a:r>
                <a:rPr lang="en-US" sz="5000">
                  <a:solidFill>
                    <a:srgbClr val="000000"/>
                  </a:solidFill>
                  <a:latin typeface="Arita Dotum Bold"/>
                </a:rPr>
                <a:t>Text Mining</a:t>
              </a: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1175106" y="8381282"/>
            <a:ext cx="1903579" cy="4910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08"/>
              </a:lnSpc>
              <a:spcBef>
                <a:spcPct val="0"/>
              </a:spcBef>
            </a:pPr>
            <a:r>
              <a:rPr lang="en-US" sz="2791">
                <a:solidFill>
                  <a:srgbClr val="000000"/>
                </a:solidFill>
                <a:ea typeface="Arita Dotum Medium"/>
              </a:rPr>
              <a:t>탕탕특공대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098460" y="414710"/>
            <a:ext cx="12462498" cy="9457581"/>
          </a:xfrm>
          <a:custGeom>
            <a:avLst/>
            <a:gdLst/>
            <a:ahLst/>
            <a:cxnLst/>
            <a:rect r="r" b="b" t="t" l="l"/>
            <a:pathLst>
              <a:path h="9457581" w="12462498">
                <a:moveTo>
                  <a:pt x="0" y="0"/>
                </a:moveTo>
                <a:lnTo>
                  <a:pt x="12462498" y="0"/>
                </a:lnTo>
                <a:lnTo>
                  <a:pt x="12462498" y="9457580"/>
                </a:lnTo>
                <a:lnTo>
                  <a:pt x="0" y="94575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219294" y="699941"/>
            <a:ext cx="15795020" cy="1959539"/>
            <a:chOff x="0" y="0"/>
            <a:chExt cx="5762066" cy="71484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762066" cy="714845"/>
            </a:xfrm>
            <a:custGeom>
              <a:avLst/>
              <a:gdLst/>
              <a:ahLst/>
              <a:cxnLst/>
              <a:rect r="r" b="b" t="t" l="l"/>
              <a:pathLst>
                <a:path h="714845" w="5762066">
                  <a:moveTo>
                    <a:pt x="0" y="0"/>
                  </a:moveTo>
                  <a:lnTo>
                    <a:pt x="5762066" y="0"/>
                  </a:lnTo>
                  <a:lnTo>
                    <a:pt x="5762066" y="714845"/>
                  </a:lnTo>
                  <a:lnTo>
                    <a:pt x="0" y="714845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6746634" y="1967514"/>
            <a:ext cx="441616" cy="633141"/>
          </a:xfrm>
          <a:custGeom>
            <a:avLst/>
            <a:gdLst/>
            <a:ahLst/>
            <a:cxnLst/>
            <a:rect r="r" b="b" t="t" l="l"/>
            <a:pathLst>
              <a:path h="633141" w="441616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09650" y="1281714"/>
            <a:ext cx="441616" cy="633141"/>
          </a:xfrm>
          <a:custGeom>
            <a:avLst/>
            <a:gdLst/>
            <a:ahLst/>
            <a:cxnLst/>
            <a:rect r="r" b="b" t="t" l="l"/>
            <a:pathLst>
              <a:path h="633141" w="441616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09650" y="3160618"/>
            <a:ext cx="8308321" cy="6097682"/>
          </a:xfrm>
          <a:custGeom>
            <a:avLst/>
            <a:gdLst/>
            <a:ahLst/>
            <a:cxnLst/>
            <a:rect r="r" b="b" t="t" l="l"/>
            <a:pathLst>
              <a:path h="6097682" w="8308321">
                <a:moveTo>
                  <a:pt x="0" y="0"/>
                </a:moveTo>
                <a:lnTo>
                  <a:pt x="8308321" y="0"/>
                </a:lnTo>
                <a:lnTo>
                  <a:pt x="8308321" y="6097682"/>
                </a:lnTo>
                <a:lnTo>
                  <a:pt x="0" y="609768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197855" y="902960"/>
            <a:ext cx="13892290" cy="138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>
                <a:solidFill>
                  <a:srgbClr val="003EA8"/>
                </a:solidFill>
                <a:latin typeface="Arita Dotum Bold"/>
                <a:ea typeface="Arita Dotum Bold"/>
              </a:rPr>
              <a:t>토큰화 (Tokenization)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9944049" y="3029501"/>
            <a:ext cx="7070264" cy="6359917"/>
            <a:chOff x="0" y="0"/>
            <a:chExt cx="2532746" cy="227828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532746" cy="2278281"/>
            </a:xfrm>
            <a:custGeom>
              <a:avLst/>
              <a:gdLst/>
              <a:ahLst/>
              <a:cxnLst/>
              <a:rect r="r" b="b" t="t" l="l"/>
              <a:pathLst>
                <a:path h="2278281" w="2532746">
                  <a:moveTo>
                    <a:pt x="0" y="0"/>
                  </a:moveTo>
                  <a:lnTo>
                    <a:pt x="2532746" y="0"/>
                  </a:lnTo>
                  <a:lnTo>
                    <a:pt x="2532746" y="2278281"/>
                  </a:lnTo>
                  <a:lnTo>
                    <a:pt x="0" y="2278281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10101395" y="4194938"/>
            <a:ext cx="6755573" cy="23221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79"/>
              </a:lnSpc>
            </a:pPr>
            <a:r>
              <a:rPr lang="en-US" sz="3093">
                <a:solidFill>
                  <a:srgbClr val="000000"/>
                </a:solidFill>
                <a:latin typeface="Arita Dotum Bold"/>
              </a:rPr>
              <a:t>What &amp; Why</a:t>
            </a:r>
          </a:p>
          <a:p>
            <a:pPr algn="ctr">
              <a:lnSpc>
                <a:spcPts val="3508"/>
              </a:lnSpc>
            </a:pPr>
            <a:r>
              <a:rPr lang="en-US" sz="2370">
                <a:solidFill>
                  <a:srgbClr val="000000"/>
                </a:solidFill>
                <a:latin typeface="Arita Dotum Medium"/>
                <a:ea typeface="Arita Dotum Medium"/>
              </a:rPr>
              <a:t>텍스트를 의미있는 단위인 토큰으로 분리하는 과정. 토큰화는 리뷰 텍스트를 분석 가능한 작은 단위로 나누어, 각 리뷰가 가지고 있는 정보를 세부적으로 분석하기 위해 필요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101395" y="6973798"/>
            <a:ext cx="6850660" cy="13784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31"/>
              </a:lnSpc>
              <a:spcBef>
                <a:spcPct val="0"/>
              </a:spcBef>
            </a:pPr>
            <a:r>
              <a:rPr lang="en-US" sz="3093">
                <a:solidFill>
                  <a:srgbClr val="000000"/>
                </a:solidFill>
                <a:latin typeface="Arita Dotum Bold"/>
              </a:rPr>
              <a:t>How</a:t>
            </a:r>
          </a:p>
          <a:p>
            <a:pPr algn="ctr">
              <a:lnSpc>
                <a:spcPts val="3318"/>
              </a:lnSpc>
              <a:spcBef>
                <a:spcPct val="0"/>
              </a:spcBef>
            </a:pPr>
            <a:r>
              <a:rPr lang="en-US" sz="2370">
                <a:solidFill>
                  <a:srgbClr val="000000"/>
                </a:solidFill>
                <a:ea typeface="Arita Dotum Medium"/>
              </a:rPr>
              <a:t>리뷰 텍스트에서 의미 있는 키워드를 추출하여 데이터</a:t>
            </a:r>
          </a:p>
          <a:p>
            <a:pPr algn="ctr">
              <a:lnSpc>
                <a:spcPts val="3318"/>
              </a:lnSpc>
              <a:spcBef>
                <a:spcPct val="0"/>
              </a:spcBef>
            </a:pPr>
            <a:r>
              <a:rPr lang="en-US" sz="2370">
                <a:solidFill>
                  <a:srgbClr val="000000"/>
                </a:solidFill>
                <a:latin typeface="Arita Dotum Medium"/>
                <a:ea typeface="Arita Dotum Medium"/>
              </a:rPr>
              <a:t> 분석의 기반을 마련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219294" y="3883190"/>
            <a:ext cx="15795020" cy="4507970"/>
            <a:chOff x="0" y="0"/>
            <a:chExt cx="5762066" cy="164452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762066" cy="1644520"/>
            </a:xfrm>
            <a:custGeom>
              <a:avLst/>
              <a:gdLst/>
              <a:ahLst/>
              <a:cxnLst/>
              <a:rect r="r" b="b" t="t" l="l"/>
              <a:pathLst>
                <a:path h="1644520" w="5762066">
                  <a:moveTo>
                    <a:pt x="0" y="0"/>
                  </a:moveTo>
                  <a:lnTo>
                    <a:pt x="5762066" y="0"/>
                  </a:lnTo>
                  <a:lnTo>
                    <a:pt x="5762066" y="1644520"/>
                  </a:lnTo>
                  <a:lnTo>
                    <a:pt x="0" y="164452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1219294" y="1028700"/>
            <a:ext cx="15795020" cy="2399279"/>
            <a:chOff x="0" y="0"/>
            <a:chExt cx="5762066" cy="87526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762066" cy="875263"/>
            </a:xfrm>
            <a:custGeom>
              <a:avLst/>
              <a:gdLst/>
              <a:ahLst/>
              <a:cxnLst/>
              <a:rect r="r" b="b" t="t" l="l"/>
              <a:pathLst>
                <a:path h="875263" w="5762066">
                  <a:moveTo>
                    <a:pt x="0" y="0"/>
                  </a:moveTo>
                  <a:lnTo>
                    <a:pt x="5762066" y="0"/>
                  </a:lnTo>
                  <a:lnTo>
                    <a:pt x="5762066" y="875263"/>
                  </a:lnTo>
                  <a:lnTo>
                    <a:pt x="0" y="875263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-2362795" y="7743551"/>
            <a:ext cx="5533751" cy="1961966"/>
          </a:xfrm>
          <a:custGeom>
            <a:avLst/>
            <a:gdLst/>
            <a:ahLst/>
            <a:cxnLst/>
            <a:rect r="r" b="b" t="t" l="l"/>
            <a:pathLst>
              <a:path h="1961966" w="5533751">
                <a:moveTo>
                  <a:pt x="0" y="0"/>
                </a:moveTo>
                <a:lnTo>
                  <a:pt x="5533752" y="0"/>
                </a:lnTo>
                <a:lnTo>
                  <a:pt x="5533752" y="1961967"/>
                </a:lnTo>
                <a:lnTo>
                  <a:pt x="0" y="196196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6793505" y="3742304"/>
            <a:ext cx="441616" cy="633141"/>
          </a:xfrm>
          <a:custGeom>
            <a:avLst/>
            <a:gdLst/>
            <a:ahLst/>
            <a:cxnLst/>
            <a:rect r="r" b="b" t="t" l="l"/>
            <a:pathLst>
              <a:path h="633141" w="441616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09650" y="1281714"/>
            <a:ext cx="441616" cy="633141"/>
          </a:xfrm>
          <a:custGeom>
            <a:avLst/>
            <a:gdLst/>
            <a:ahLst/>
            <a:cxnLst/>
            <a:rect r="r" b="b" t="t" l="l"/>
            <a:pathLst>
              <a:path h="633141" w="441616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0911795" y="8391160"/>
            <a:ext cx="7376205" cy="1925646"/>
          </a:xfrm>
          <a:custGeom>
            <a:avLst/>
            <a:gdLst/>
            <a:ahLst/>
            <a:cxnLst/>
            <a:rect r="r" b="b" t="t" l="l"/>
            <a:pathLst>
              <a:path h="1925646" w="7376205">
                <a:moveTo>
                  <a:pt x="0" y="0"/>
                </a:moveTo>
                <a:lnTo>
                  <a:pt x="7376205" y="0"/>
                </a:lnTo>
                <a:lnTo>
                  <a:pt x="7376205" y="1925646"/>
                </a:lnTo>
                <a:lnTo>
                  <a:pt x="0" y="192564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2170659" y="4422675"/>
            <a:ext cx="14479216" cy="3314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55651" indent="-377825" lvl="1">
              <a:lnSpc>
                <a:spcPts val="5250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Arita Dotum Bold"/>
                <a:ea typeface="Arita Dotum Bold"/>
              </a:rPr>
              <a:t>khaiii는 카카오에서 개발한 형태소분석기</a:t>
            </a:r>
          </a:p>
          <a:p>
            <a:pPr marL="755651" indent="-377825" lvl="1">
              <a:lnSpc>
                <a:spcPts val="5250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Arita Dotum Bold"/>
                <a:ea typeface="Arita Dotum Bold"/>
              </a:rPr>
              <a:t>'Kakao Hangul Analyzer III'의 약자</a:t>
            </a:r>
          </a:p>
          <a:p>
            <a:pPr marL="755651" indent="-377825" lvl="1">
              <a:lnSpc>
                <a:spcPts val="5250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Arita Dotum Bold"/>
                <a:ea typeface="Arita Dotum Bold"/>
              </a:rPr>
              <a:t>기존 사전과 규칙 기반 대신, 데이터 기반의 알고리즘으로 형태소를 분석</a:t>
            </a:r>
          </a:p>
          <a:p>
            <a:pPr marL="755651" indent="-377825" lvl="1">
              <a:lnSpc>
                <a:spcPts val="5250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Arita Dotum Bold"/>
                <a:ea typeface="Arita Dotum Bold"/>
              </a:rPr>
              <a:t>국립국어원의 21세기 세종계획 코퍼스의 약 85만 문장, 천만 어절의 코퍼스를 사용하여 학습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170659" y="1588760"/>
            <a:ext cx="13892290" cy="138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>
                <a:solidFill>
                  <a:srgbClr val="003EA8"/>
                </a:solidFill>
                <a:latin typeface="Arita Dotum Bold"/>
                <a:ea typeface="Arita Dotum Bold"/>
              </a:rPr>
              <a:t>토큰화: Khaiii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252406" y="1028700"/>
            <a:ext cx="15795020" cy="1964559"/>
            <a:chOff x="0" y="0"/>
            <a:chExt cx="5762066" cy="71667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762066" cy="716677"/>
            </a:xfrm>
            <a:custGeom>
              <a:avLst/>
              <a:gdLst/>
              <a:ahLst/>
              <a:cxnLst/>
              <a:rect r="r" b="b" t="t" l="l"/>
              <a:pathLst>
                <a:path h="716677" w="5762066">
                  <a:moveTo>
                    <a:pt x="0" y="0"/>
                  </a:moveTo>
                  <a:lnTo>
                    <a:pt x="5762066" y="0"/>
                  </a:lnTo>
                  <a:lnTo>
                    <a:pt x="5762066" y="716677"/>
                  </a:lnTo>
                  <a:lnTo>
                    <a:pt x="0" y="716677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6793505" y="3742304"/>
            <a:ext cx="441616" cy="633141"/>
          </a:xfrm>
          <a:custGeom>
            <a:avLst/>
            <a:gdLst/>
            <a:ahLst/>
            <a:cxnLst/>
            <a:rect r="r" b="b" t="t" l="l"/>
            <a:pathLst>
              <a:path h="633141" w="441616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87084" y="965144"/>
            <a:ext cx="441616" cy="633141"/>
          </a:xfrm>
          <a:custGeom>
            <a:avLst/>
            <a:gdLst/>
            <a:ahLst/>
            <a:cxnLst/>
            <a:rect r="r" b="b" t="t" l="l"/>
            <a:pathLst>
              <a:path h="633141" w="441616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404021" y="3369778"/>
            <a:ext cx="11914408" cy="5512004"/>
          </a:xfrm>
          <a:custGeom>
            <a:avLst/>
            <a:gdLst/>
            <a:ahLst/>
            <a:cxnLst/>
            <a:rect r="r" b="b" t="t" l="l"/>
            <a:pathLst>
              <a:path h="5512004" w="11914408">
                <a:moveTo>
                  <a:pt x="0" y="0"/>
                </a:moveTo>
                <a:lnTo>
                  <a:pt x="11914408" y="0"/>
                </a:lnTo>
                <a:lnTo>
                  <a:pt x="11914408" y="5512003"/>
                </a:lnTo>
                <a:lnTo>
                  <a:pt x="0" y="551200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197855" y="1272189"/>
            <a:ext cx="13892290" cy="138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>
                <a:solidFill>
                  <a:srgbClr val="003EA8"/>
                </a:solidFill>
                <a:latin typeface="Arita Dotum Bold"/>
                <a:ea typeface="Arita Dotum Bold"/>
              </a:rPr>
              <a:t>토큰화: Khaiii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56303" y="9317803"/>
            <a:ext cx="16575394" cy="6559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19"/>
              </a:lnSpc>
              <a:spcBef>
                <a:spcPct val="0"/>
              </a:spcBef>
            </a:pPr>
            <a:r>
              <a:rPr lang="en-US" sz="3799">
                <a:solidFill>
                  <a:srgbClr val="000000"/>
                </a:solidFill>
                <a:ea typeface="Arita Dotum Light"/>
              </a:rPr>
              <a:t>많은 데이터처리에 있어 속도와 정확도에 적절한 균형을 이루는 형태소 분석기가 필요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588239" y="8935962"/>
            <a:ext cx="1111523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39"/>
              </a:lnSpc>
              <a:spcBef>
                <a:spcPct val="0"/>
              </a:spcBef>
            </a:pPr>
            <a:r>
              <a:rPr lang="en-US" sz="2099">
                <a:solidFill>
                  <a:srgbClr val="000000"/>
                </a:solidFill>
                <a:latin typeface="Arita Dotum Medium"/>
                <a:ea typeface="Arita Dotum Medium"/>
              </a:rPr>
              <a:t> 속도 비교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01658" y="1658401"/>
            <a:ext cx="17129113" cy="7844503"/>
            <a:chOff x="0" y="0"/>
            <a:chExt cx="6248747" cy="286169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248747" cy="2861696"/>
            </a:xfrm>
            <a:custGeom>
              <a:avLst/>
              <a:gdLst/>
              <a:ahLst/>
              <a:cxnLst/>
              <a:rect r="r" b="b" t="t" l="l"/>
              <a:pathLst>
                <a:path h="2861696" w="6248747">
                  <a:moveTo>
                    <a:pt x="0" y="0"/>
                  </a:moveTo>
                  <a:lnTo>
                    <a:pt x="6248747" y="0"/>
                  </a:lnTo>
                  <a:lnTo>
                    <a:pt x="6248747" y="2861696"/>
                  </a:lnTo>
                  <a:lnTo>
                    <a:pt x="0" y="2861696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028700" y="2115704"/>
            <a:ext cx="10768818" cy="1710934"/>
          </a:xfrm>
          <a:custGeom>
            <a:avLst/>
            <a:gdLst/>
            <a:ahLst/>
            <a:cxnLst/>
            <a:rect r="r" b="b" t="t" l="l"/>
            <a:pathLst>
              <a:path h="1710934" w="10768818">
                <a:moveTo>
                  <a:pt x="0" y="0"/>
                </a:moveTo>
                <a:lnTo>
                  <a:pt x="10768818" y="0"/>
                </a:lnTo>
                <a:lnTo>
                  <a:pt x="10768818" y="1710934"/>
                </a:lnTo>
                <a:lnTo>
                  <a:pt x="0" y="17109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28700" y="5143500"/>
            <a:ext cx="16230600" cy="1795258"/>
          </a:xfrm>
          <a:custGeom>
            <a:avLst/>
            <a:gdLst/>
            <a:ahLst/>
            <a:cxnLst/>
            <a:rect r="r" b="b" t="t" l="l"/>
            <a:pathLst>
              <a:path h="1795258" w="16230600">
                <a:moveTo>
                  <a:pt x="0" y="0"/>
                </a:moveTo>
                <a:lnTo>
                  <a:pt x="16230600" y="0"/>
                </a:lnTo>
                <a:lnTo>
                  <a:pt x="16230600" y="1795258"/>
                </a:lnTo>
                <a:lnTo>
                  <a:pt x="0" y="17952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4031722"/>
            <a:ext cx="13709348" cy="5308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339"/>
              </a:lnSpc>
              <a:spcBef>
                <a:spcPct val="0"/>
              </a:spcBef>
            </a:pPr>
            <a:r>
              <a:rPr lang="en-US" sz="3099">
                <a:solidFill>
                  <a:srgbClr val="000000"/>
                </a:solidFill>
                <a:latin typeface="Arita Dotum Light"/>
                <a:ea typeface="Arita Dotum Light"/>
              </a:rPr>
              <a:t> C++로 만들어져 있어, 리눅스 환경에서 cmake을 이용하여 빌드후 python과 바인딩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7450094"/>
            <a:ext cx="15184409" cy="16163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339"/>
              </a:lnSpc>
              <a:spcBef>
                <a:spcPct val="0"/>
              </a:spcBef>
            </a:pPr>
            <a:r>
              <a:rPr lang="en-US" sz="3099">
                <a:solidFill>
                  <a:srgbClr val="000000"/>
                </a:solidFill>
                <a:latin typeface="Arita Dotum Light"/>
                <a:ea typeface="Arita Dotum Light"/>
              </a:rPr>
              <a:t>1. reviews.csv 파일을 pandas.read_csv로 읽어들여 데이터 프레임화 </a:t>
            </a:r>
          </a:p>
          <a:p>
            <a:pPr algn="just">
              <a:lnSpc>
                <a:spcPts val="4339"/>
              </a:lnSpc>
              <a:spcBef>
                <a:spcPct val="0"/>
              </a:spcBef>
            </a:pPr>
            <a:r>
              <a:rPr lang="en-US" sz="3099">
                <a:solidFill>
                  <a:srgbClr val="000000"/>
                </a:solidFill>
                <a:latin typeface="Arita Dotum Light"/>
                <a:ea typeface="Arita Dotum Light"/>
              </a:rPr>
              <a:t>2. KhaiiiApi.analyze을 for반복문으로 돌리며 토크나이징된 데이터를 새롭게 저장 </a:t>
            </a:r>
          </a:p>
          <a:p>
            <a:pPr algn="just">
              <a:lnSpc>
                <a:spcPts val="4339"/>
              </a:lnSpc>
              <a:spcBef>
                <a:spcPct val="0"/>
              </a:spcBef>
            </a:pPr>
            <a:r>
              <a:rPr lang="en-US" sz="3099">
                <a:solidFill>
                  <a:srgbClr val="000000"/>
                </a:solidFill>
                <a:latin typeface="Arita Dotum Light"/>
                <a:ea typeface="Arita Dotum Light"/>
              </a:rPr>
              <a:t>3. 결과 데이터 프레임을 다시 df.to_csv로 새로운 csv 파일 tokenized_output.csv 로 저장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246490" y="182026"/>
            <a:ext cx="15795020" cy="1259755"/>
            <a:chOff x="0" y="0"/>
            <a:chExt cx="5762066" cy="45956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5762066" cy="459562"/>
            </a:xfrm>
            <a:custGeom>
              <a:avLst/>
              <a:gdLst/>
              <a:ahLst/>
              <a:cxnLst/>
              <a:rect r="r" b="b" t="t" l="l"/>
              <a:pathLst>
                <a:path h="459562" w="5762066">
                  <a:moveTo>
                    <a:pt x="0" y="0"/>
                  </a:moveTo>
                  <a:lnTo>
                    <a:pt x="5762066" y="0"/>
                  </a:lnTo>
                  <a:lnTo>
                    <a:pt x="5762066" y="459562"/>
                  </a:lnTo>
                  <a:lnTo>
                    <a:pt x="0" y="459562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2197855" y="172501"/>
            <a:ext cx="13892290" cy="138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>
                <a:solidFill>
                  <a:srgbClr val="003EA8"/>
                </a:solidFill>
                <a:latin typeface="Arita Dotum Bold"/>
                <a:ea typeface="Arita Dotum Bold"/>
              </a:rPr>
              <a:t>토큰화: Khaiii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-811259">
            <a:off x="165565" y="305948"/>
            <a:ext cx="1245453" cy="1563925"/>
          </a:xfrm>
          <a:custGeom>
            <a:avLst/>
            <a:gdLst/>
            <a:ahLst/>
            <a:cxnLst/>
            <a:rect r="r" b="b" t="t" l="l"/>
            <a:pathLst>
              <a:path h="1563925" w="1245453">
                <a:moveTo>
                  <a:pt x="0" y="0"/>
                </a:moveTo>
                <a:lnTo>
                  <a:pt x="1245453" y="0"/>
                </a:lnTo>
                <a:lnTo>
                  <a:pt x="1245453" y="1563924"/>
                </a:lnTo>
                <a:lnTo>
                  <a:pt x="0" y="156392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9058070" y="1978307"/>
            <a:ext cx="6172707" cy="688265"/>
          </a:xfrm>
          <a:custGeom>
            <a:avLst/>
            <a:gdLst/>
            <a:ahLst/>
            <a:cxnLst/>
            <a:rect r="r" b="b" t="t" l="l"/>
            <a:pathLst>
              <a:path h="688265" w="6172707">
                <a:moveTo>
                  <a:pt x="0" y="0"/>
                </a:moveTo>
                <a:lnTo>
                  <a:pt x="6172707" y="0"/>
                </a:lnTo>
                <a:lnTo>
                  <a:pt x="6172707" y="688265"/>
                </a:lnTo>
                <a:lnTo>
                  <a:pt x="0" y="6882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2000"/>
            </a:blip>
            <a:stretch>
              <a:fillRect l="0" t="-1575" r="0" b="-15626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039020" y="903075"/>
            <a:ext cx="6277688" cy="1372469"/>
            <a:chOff x="0" y="0"/>
            <a:chExt cx="9504788" cy="207799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9504787" cy="2077999"/>
            </a:xfrm>
            <a:custGeom>
              <a:avLst/>
              <a:gdLst/>
              <a:ahLst/>
              <a:cxnLst/>
              <a:rect r="r" b="b" t="t" l="l"/>
              <a:pathLst>
                <a:path h="2077999" w="9504787">
                  <a:moveTo>
                    <a:pt x="39464" y="0"/>
                  </a:moveTo>
                  <a:lnTo>
                    <a:pt x="9465324" y="0"/>
                  </a:lnTo>
                  <a:cubicBezTo>
                    <a:pt x="9475790" y="0"/>
                    <a:pt x="9485828" y="4158"/>
                    <a:pt x="9493228" y="11559"/>
                  </a:cubicBezTo>
                  <a:cubicBezTo>
                    <a:pt x="9500629" y="18960"/>
                    <a:pt x="9504787" y="28997"/>
                    <a:pt x="9504787" y="39464"/>
                  </a:cubicBezTo>
                  <a:lnTo>
                    <a:pt x="9504787" y="2038535"/>
                  </a:lnTo>
                  <a:cubicBezTo>
                    <a:pt x="9504787" y="2049002"/>
                    <a:pt x="9500629" y="2059039"/>
                    <a:pt x="9493228" y="2066440"/>
                  </a:cubicBezTo>
                  <a:cubicBezTo>
                    <a:pt x="9485828" y="2073841"/>
                    <a:pt x="9475790" y="2077999"/>
                    <a:pt x="9465324" y="2077999"/>
                  </a:cubicBezTo>
                  <a:lnTo>
                    <a:pt x="39464" y="2077999"/>
                  </a:lnTo>
                  <a:cubicBezTo>
                    <a:pt x="28997" y="2077999"/>
                    <a:pt x="18960" y="2073841"/>
                    <a:pt x="11559" y="2066440"/>
                  </a:cubicBezTo>
                  <a:cubicBezTo>
                    <a:pt x="4158" y="2059039"/>
                    <a:pt x="0" y="2049002"/>
                    <a:pt x="0" y="2038535"/>
                  </a:cubicBezTo>
                  <a:lnTo>
                    <a:pt x="0" y="39464"/>
                  </a:lnTo>
                  <a:cubicBezTo>
                    <a:pt x="0" y="28997"/>
                    <a:pt x="4158" y="18960"/>
                    <a:pt x="11559" y="11559"/>
                  </a:cubicBezTo>
                  <a:cubicBezTo>
                    <a:pt x="18960" y="4158"/>
                    <a:pt x="28997" y="0"/>
                    <a:pt x="39464" y="0"/>
                  </a:cubicBezTo>
                  <a:close/>
                </a:path>
              </a:pathLst>
            </a:custGeom>
            <a:solidFill>
              <a:srgbClr val="FFFFFF"/>
            </a:solidFill>
            <a:ln w="66675" cap="rnd">
              <a:solidFill>
                <a:srgbClr val="9397D8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9504788" cy="21160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9219737" y="865414"/>
            <a:ext cx="1107226" cy="1029720"/>
          </a:xfrm>
          <a:custGeom>
            <a:avLst/>
            <a:gdLst/>
            <a:ahLst/>
            <a:cxnLst/>
            <a:rect r="r" b="b" t="t" l="l"/>
            <a:pathLst>
              <a:path h="1029720" w="1107226">
                <a:moveTo>
                  <a:pt x="0" y="0"/>
                </a:moveTo>
                <a:lnTo>
                  <a:pt x="1107226" y="0"/>
                </a:lnTo>
                <a:lnTo>
                  <a:pt x="1107226" y="1029720"/>
                </a:lnTo>
                <a:lnTo>
                  <a:pt x="0" y="102972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359755" y="1803714"/>
            <a:ext cx="6250515" cy="6247911"/>
          </a:xfrm>
          <a:custGeom>
            <a:avLst/>
            <a:gdLst/>
            <a:ahLst/>
            <a:cxnLst/>
            <a:rect r="r" b="b" t="t" l="l"/>
            <a:pathLst>
              <a:path h="6247911" w="6250515">
                <a:moveTo>
                  <a:pt x="0" y="0"/>
                </a:moveTo>
                <a:lnTo>
                  <a:pt x="6250515" y="0"/>
                </a:lnTo>
                <a:lnTo>
                  <a:pt x="6250515" y="6247910"/>
                </a:lnTo>
                <a:lnTo>
                  <a:pt x="0" y="624791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270393" y="2160095"/>
            <a:ext cx="6032259" cy="6032259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lnTo>
                    <a:pt x="406400" y="0"/>
                  </a:lnTo>
                  <a:close/>
                </a:path>
              </a:pathLst>
            </a:custGeom>
            <a:solidFill>
              <a:srgbClr val="FFFFFF"/>
            </a:solidFill>
            <a:ln w="133350" cap="sq">
              <a:solidFill>
                <a:srgbClr val="003A72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11" id="11"/>
          <p:cNvSpPr/>
          <p:nvPr/>
        </p:nvSpPr>
        <p:spPr>
          <a:xfrm flipV="true">
            <a:off x="7302652" y="1589310"/>
            <a:ext cx="1736368" cy="3586915"/>
          </a:xfrm>
          <a:prstGeom prst="line">
            <a:avLst/>
          </a:prstGeom>
          <a:ln cap="rnd" w="66675">
            <a:solidFill>
              <a:srgbClr val="333231"/>
            </a:solidFill>
            <a:prstDash val="sysDot"/>
            <a:headEnd type="none" len="sm" w="sm"/>
            <a:tailEnd type="triangle" len="med" w="lg"/>
          </a:ln>
        </p:spPr>
      </p:sp>
      <p:sp>
        <p:nvSpPr>
          <p:cNvPr name="Freeform 12" id="12"/>
          <p:cNvSpPr/>
          <p:nvPr/>
        </p:nvSpPr>
        <p:spPr>
          <a:xfrm flipH="false" flipV="false" rot="-10800000">
            <a:off x="9626559" y="4126126"/>
            <a:ext cx="6134403" cy="688265"/>
          </a:xfrm>
          <a:custGeom>
            <a:avLst/>
            <a:gdLst/>
            <a:ahLst/>
            <a:cxnLst/>
            <a:rect r="r" b="b" t="t" l="l"/>
            <a:pathLst>
              <a:path h="688265" w="6134403">
                <a:moveTo>
                  <a:pt x="0" y="0"/>
                </a:moveTo>
                <a:lnTo>
                  <a:pt x="6134403" y="0"/>
                </a:lnTo>
                <a:lnTo>
                  <a:pt x="6134403" y="688265"/>
                </a:lnTo>
                <a:lnTo>
                  <a:pt x="0" y="6882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2000"/>
            </a:blip>
            <a:stretch>
              <a:fillRect l="0" t="-1255" r="0" b="-154988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9626559" y="3038047"/>
            <a:ext cx="6277688" cy="1372469"/>
            <a:chOff x="0" y="0"/>
            <a:chExt cx="9504788" cy="2077999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9504787" cy="2077999"/>
            </a:xfrm>
            <a:custGeom>
              <a:avLst/>
              <a:gdLst/>
              <a:ahLst/>
              <a:cxnLst/>
              <a:rect r="r" b="b" t="t" l="l"/>
              <a:pathLst>
                <a:path h="2077999" w="9504787">
                  <a:moveTo>
                    <a:pt x="39464" y="0"/>
                  </a:moveTo>
                  <a:lnTo>
                    <a:pt x="9465324" y="0"/>
                  </a:lnTo>
                  <a:cubicBezTo>
                    <a:pt x="9475790" y="0"/>
                    <a:pt x="9485828" y="4158"/>
                    <a:pt x="9493228" y="11559"/>
                  </a:cubicBezTo>
                  <a:cubicBezTo>
                    <a:pt x="9500629" y="18960"/>
                    <a:pt x="9504787" y="28997"/>
                    <a:pt x="9504787" y="39464"/>
                  </a:cubicBezTo>
                  <a:lnTo>
                    <a:pt x="9504787" y="2038535"/>
                  </a:lnTo>
                  <a:cubicBezTo>
                    <a:pt x="9504787" y="2049002"/>
                    <a:pt x="9500629" y="2059039"/>
                    <a:pt x="9493228" y="2066440"/>
                  </a:cubicBezTo>
                  <a:cubicBezTo>
                    <a:pt x="9485828" y="2073841"/>
                    <a:pt x="9475790" y="2077999"/>
                    <a:pt x="9465324" y="2077999"/>
                  </a:cubicBezTo>
                  <a:lnTo>
                    <a:pt x="39464" y="2077999"/>
                  </a:lnTo>
                  <a:cubicBezTo>
                    <a:pt x="28997" y="2077999"/>
                    <a:pt x="18960" y="2073841"/>
                    <a:pt x="11559" y="2066440"/>
                  </a:cubicBezTo>
                  <a:cubicBezTo>
                    <a:pt x="4158" y="2059039"/>
                    <a:pt x="0" y="2049002"/>
                    <a:pt x="0" y="2038535"/>
                  </a:cubicBezTo>
                  <a:lnTo>
                    <a:pt x="0" y="39464"/>
                  </a:lnTo>
                  <a:cubicBezTo>
                    <a:pt x="0" y="28997"/>
                    <a:pt x="4158" y="18960"/>
                    <a:pt x="11559" y="11559"/>
                  </a:cubicBezTo>
                  <a:cubicBezTo>
                    <a:pt x="18960" y="4158"/>
                    <a:pt x="28997" y="0"/>
                    <a:pt x="39464" y="0"/>
                  </a:cubicBezTo>
                  <a:close/>
                </a:path>
              </a:pathLst>
            </a:custGeom>
            <a:solidFill>
              <a:srgbClr val="FFFFFF"/>
            </a:solidFill>
            <a:ln w="66675" cap="rnd">
              <a:solidFill>
                <a:srgbClr val="91DFB1"/>
              </a:solidFill>
              <a:prstDash val="solid"/>
              <a:round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9504788" cy="21160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9921405" y="3038047"/>
            <a:ext cx="1107226" cy="1029720"/>
          </a:xfrm>
          <a:custGeom>
            <a:avLst/>
            <a:gdLst/>
            <a:ahLst/>
            <a:cxnLst/>
            <a:rect r="r" b="b" t="t" l="l"/>
            <a:pathLst>
              <a:path h="1029720" w="1107226">
                <a:moveTo>
                  <a:pt x="0" y="0"/>
                </a:moveTo>
                <a:lnTo>
                  <a:pt x="1107226" y="0"/>
                </a:lnTo>
                <a:lnTo>
                  <a:pt x="1107226" y="1029720"/>
                </a:lnTo>
                <a:lnTo>
                  <a:pt x="0" y="102972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7" id="17"/>
          <p:cNvSpPr/>
          <p:nvPr/>
        </p:nvSpPr>
        <p:spPr>
          <a:xfrm flipH="false" flipV="false" rot="-10800000">
            <a:off x="9773350" y="6688753"/>
            <a:ext cx="6277688" cy="688265"/>
          </a:xfrm>
          <a:custGeom>
            <a:avLst/>
            <a:gdLst/>
            <a:ahLst/>
            <a:cxnLst/>
            <a:rect r="r" b="b" t="t" l="l"/>
            <a:pathLst>
              <a:path h="688265" w="6277688">
                <a:moveTo>
                  <a:pt x="0" y="0"/>
                </a:moveTo>
                <a:lnTo>
                  <a:pt x="6277688" y="0"/>
                </a:lnTo>
                <a:lnTo>
                  <a:pt x="6277688" y="688265"/>
                </a:lnTo>
                <a:lnTo>
                  <a:pt x="0" y="6882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2000"/>
            </a:blip>
            <a:stretch>
              <a:fillRect l="0" t="-2453" r="0" b="-159776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9773350" y="5585476"/>
            <a:ext cx="6277688" cy="1372469"/>
            <a:chOff x="0" y="0"/>
            <a:chExt cx="9504788" cy="2077999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9504787" cy="2077999"/>
            </a:xfrm>
            <a:custGeom>
              <a:avLst/>
              <a:gdLst/>
              <a:ahLst/>
              <a:cxnLst/>
              <a:rect r="r" b="b" t="t" l="l"/>
              <a:pathLst>
                <a:path h="2077999" w="9504787">
                  <a:moveTo>
                    <a:pt x="39464" y="0"/>
                  </a:moveTo>
                  <a:lnTo>
                    <a:pt x="9465324" y="0"/>
                  </a:lnTo>
                  <a:cubicBezTo>
                    <a:pt x="9475790" y="0"/>
                    <a:pt x="9485828" y="4158"/>
                    <a:pt x="9493228" y="11559"/>
                  </a:cubicBezTo>
                  <a:cubicBezTo>
                    <a:pt x="9500629" y="18960"/>
                    <a:pt x="9504787" y="28997"/>
                    <a:pt x="9504787" y="39464"/>
                  </a:cubicBezTo>
                  <a:lnTo>
                    <a:pt x="9504787" y="2038535"/>
                  </a:lnTo>
                  <a:cubicBezTo>
                    <a:pt x="9504787" y="2049002"/>
                    <a:pt x="9500629" y="2059039"/>
                    <a:pt x="9493228" y="2066440"/>
                  </a:cubicBezTo>
                  <a:cubicBezTo>
                    <a:pt x="9485828" y="2073841"/>
                    <a:pt x="9475790" y="2077999"/>
                    <a:pt x="9465324" y="2077999"/>
                  </a:cubicBezTo>
                  <a:lnTo>
                    <a:pt x="39464" y="2077999"/>
                  </a:lnTo>
                  <a:cubicBezTo>
                    <a:pt x="28997" y="2077999"/>
                    <a:pt x="18960" y="2073841"/>
                    <a:pt x="11559" y="2066440"/>
                  </a:cubicBezTo>
                  <a:cubicBezTo>
                    <a:pt x="4158" y="2059039"/>
                    <a:pt x="0" y="2049002"/>
                    <a:pt x="0" y="2038535"/>
                  </a:cubicBezTo>
                  <a:lnTo>
                    <a:pt x="0" y="39464"/>
                  </a:lnTo>
                  <a:cubicBezTo>
                    <a:pt x="0" y="28997"/>
                    <a:pt x="4158" y="18960"/>
                    <a:pt x="11559" y="11559"/>
                  </a:cubicBezTo>
                  <a:cubicBezTo>
                    <a:pt x="18960" y="4158"/>
                    <a:pt x="28997" y="0"/>
                    <a:pt x="39464" y="0"/>
                  </a:cubicBezTo>
                  <a:close/>
                </a:path>
              </a:pathLst>
            </a:custGeom>
            <a:solidFill>
              <a:srgbClr val="FFFFFF"/>
            </a:solidFill>
            <a:ln w="66675" cap="rnd">
              <a:solidFill>
                <a:srgbClr val="F8B27C"/>
              </a:solidFill>
              <a:prstDash val="solid"/>
              <a:round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0" y="-38100"/>
              <a:ext cx="9504788" cy="21160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21" id="21"/>
          <p:cNvSpPr/>
          <p:nvPr/>
        </p:nvSpPr>
        <p:spPr>
          <a:xfrm flipH="false" flipV="false" rot="0">
            <a:off x="9954067" y="5547816"/>
            <a:ext cx="1107226" cy="1029720"/>
          </a:xfrm>
          <a:custGeom>
            <a:avLst/>
            <a:gdLst/>
            <a:ahLst/>
            <a:cxnLst/>
            <a:rect r="r" b="b" t="t" l="l"/>
            <a:pathLst>
              <a:path h="1029720" w="1107226">
                <a:moveTo>
                  <a:pt x="0" y="0"/>
                </a:moveTo>
                <a:lnTo>
                  <a:pt x="1107226" y="0"/>
                </a:lnTo>
                <a:lnTo>
                  <a:pt x="1107226" y="1029720"/>
                </a:lnTo>
                <a:lnTo>
                  <a:pt x="0" y="102972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2" id="22"/>
          <p:cNvSpPr/>
          <p:nvPr/>
        </p:nvSpPr>
        <p:spPr>
          <a:xfrm flipH="false" flipV="false" rot="-10800000">
            <a:off x="9164905" y="9178029"/>
            <a:ext cx="6025917" cy="622773"/>
          </a:xfrm>
          <a:custGeom>
            <a:avLst/>
            <a:gdLst/>
            <a:ahLst/>
            <a:cxnLst/>
            <a:rect r="r" b="b" t="t" l="l"/>
            <a:pathLst>
              <a:path h="622773" w="6025917">
                <a:moveTo>
                  <a:pt x="0" y="0"/>
                </a:moveTo>
                <a:lnTo>
                  <a:pt x="6025917" y="0"/>
                </a:lnTo>
                <a:lnTo>
                  <a:pt x="6025917" y="622773"/>
                </a:lnTo>
                <a:lnTo>
                  <a:pt x="0" y="6227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2000"/>
            </a:blip>
            <a:stretch>
              <a:fillRect l="0" t="-5644" r="0" b="-172539"/>
            </a:stretch>
          </a:blipFill>
        </p:spPr>
      </p:sp>
      <p:grpSp>
        <p:nvGrpSpPr>
          <p:cNvPr name="Group 23" id="23"/>
          <p:cNvGrpSpPr/>
          <p:nvPr/>
        </p:nvGrpSpPr>
        <p:grpSpPr>
          <a:xfrm rot="0">
            <a:off x="9039020" y="8043768"/>
            <a:ext cx="6277688" cy="1372469"/>
            <a:chOff x="0" y="0"/>
            <a:chExt cx="9504788" cy="2077999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9504787" cy="2077999"/>
            </a:xfrm>
            <a:custGeom>
              <a:avLst/>
              <a:gdLst/>
              <a:ahLst/>
              <a:cxnLst/>
              <a:rect r="r" b="b" t="t" l="l"/>
              <a:pathLst>
                <a:path h="2077999" w="9504787">
                  <a:moveTo>
                    <a:pt x="39464" y="0"/>
                  </a:moveTo>
                  <a:lnTo>
                    <a:pt x="9465324" y="0"/>
                  </a:lnTo>
                  <a:cubicBezTo>
                    <a:pt x="9475790" y="0"/>
                    <a:pt x="9485828" y="4158"/>
                    <a:pt x="9493228" y="11559"/>
                  </a:cubicBezTo>
                  <a:cubicBezTo>
                    <a:pt x="9500629" y="18960"/>
                    <a:pt x="9504787" y="28997"/>
                    <a:pt x="9504787" y="39464"/>
                  </a:cubicBezTo>
                  <a:lnTo>
                    <a:pt x="9504787" y="2038535"/>
                  </a:lnTo>
                  <a:cubicBezTo>
                    <a:pt x="9504787" y="2049002"/>
                    <a:pt x="9500629" y="2059039"/>
                    <a:pt x="9493228" y="2066440"/>
                  </a:cubicBezTo>
                  <a:cubicBezTo>
                    <a:pt x="9485828" y="2073841"/>
                    <a:pt x="9475790" y="2077999"/>
                    <a:pt x="9465324" y="2077999"/>
                  </a:cubicBezTo>
                  <a:lnTo>
                    <a:pt x="39464" y="2077999"/>
                  </a:lnTo>
                  <a:cubicBezTo>
                    <a:pt x="28997" y="2077999"/>
                    <a:pt x="18960" y="2073841"/>
                    <a:pt x="11559" y="2066440"/>
                  </a:cubicBezTo>
                  <a:cubicBezTo>
                    <a:pt x="4158" y="2059039"/>
                    <a:pt x="0" y="2049002"/>
                    <a:pt x="0" y="2038535"/>
                  </a:cubicBezTo>
                  <a:lnTo>
                    <a:pt x="0" y="39464"/>
                  </a:lnTo>
                  <a:cubicBezTo>
                    <a:pt x="0" y="28997"/>
                    <a:pt x="4158" y="18960"/>
                    <a:pt x="11559" y="11559"/>
                  </a:cubicBezTo>
                  <a:cubicBezTo>
                    <a:pt x="18960" y="4158"/>
                    <a:pt x="28997" y="0"/>
                    <a:pt x="39464" y="0"/>
                  </a:cubicBezTo>
                  <a:close/>
                </a:path>
              </a:pathLst>
            </a:custGeom>
            <a:solidFill>
              <a:srgbClr val="FFFFFF"/>
            </a:solidFill>
            <a:ln w="66675" cap="rnd">
              <a:solidFill>
                <a:srgbClr val="FF8379"/>
              </a:solidFill>
              <a:prstDash val="solid"/>
              <a:round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0" y="-38100"/>
              <a:ext cx="9504788" cy="21160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26" id="26"/>
          <p:cNvSpPr/>
          <p:nvPr/>
        </p:nvSpPr>
        <p:spPr>
          <a:xfrm flipH="false" flipV="false" rot="0">
            <a:off x="9219737" y="8070640"/>
            <a:ext cx="1107226" cy="1029720"/>
          </a:xfrm>
          <a:custGeom>
            <a:avLst/>
            <a:gdLst/>
            <a:ahLst/>
            <a:cxnLst/>
            <a:rect r="r" b="b" t="t" l="l"/>
            <a:pathLst>
              <a:path h="1029720" w="1107226">
                <a:moveTo>
                  <a:pt x="0" y="0"/>
                </a:moveTo>
                <a:lnTo>
                  <a:pt x="1107226" y="0"/>
                </a:lnTo>
                <a:lnTo>
                  <a:pt x="1107226" y="1029720"/>
                </a:lnTo>
                <a:lnTo>
                  <a:pt x="0" y="102972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7" id="27"/>
          <p:cNvSpPr/>
          <p:nvPr/>
        </p:nvSpPr>
        <p:spPr>
          <a:xfrm flipH="false" flipV="false" rot="0">
            <a:off x="9478263" y="8231672"/>
            <a:ext cx="597185" cy="560607"/>
          </a:xfrm>
          <a:custGeom>
            <a:avLst/>
            <a:gdLst/>
            <a:ahLst/>
            <a:cxnLst/>
            <a:rect r="r" b="b" t="t" l="l"/>
            <a:pathLst>
              <a:path h="560607" w="597185">
                <a:moveTo>
                  <a:pt x="0" y="0"/>
                </a:moveTo>
                <a:lnTo>
                  <a:pt x="597184" y="0"/>
                </a:lnTo>
                <a:lnTo>
                  <a:pt x="597184" y="560607"/>
                </a:lnTo>
                <a:lnTo>
                  <a:pt x="0" y="56060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8" id="28"/>
          <p:cNvSpPr/>
          <p:nvPr/>
        </p:nvSpPr>
        <p:spPr>
          <a:xfrm flipH="false" flipV="false" rot="0">
            <a:off x="9496029" y="1022912"/>
            <a:ext cx="554641" cy="581053"/>
          </a:xfrm>
          <a:custGeom>
            <a:avLst/>
            <a:gdLst/>
            <a:ahLst/>
            <a:cxnLst/>
            <a:rect r="r" b="b" t="t" l="l"/>
            <a:pathLst>
              <a:path h="581053" w="554641">
                <a:moveTo>
                  <a:pt x="0" y="0"/>
                </a:moveTo>
                <a:lnTo>
                  <a:pt x="554641" y="0"/>
                </a:lnTo>
                <a:lnTo>
                  <a:pt x="554641" y="581053"/>
                </a:lnTo>
                <a:lnTo>
                  <a:pt x="0" y="581053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10197411" y="5650356"/>
            <a:ext cx="613527" cy="677590"/>
          </a:xfrm>
          <a:custGeom>
            <a:avLst/>
            <a:gdLst/>
            <a:ahLst/>
            <a:cxnLst/>
            <a:rect r="r" b="b" t="t" l="l"/>
            <a:pathLst>
              <a:path h="677590" w="613527">
                <a:moveTo>
                  <a:pt x="0" y="0"/>
                </a:moveTo>
                <a:lnTo>
                  <a:pt x="613527" y="0"/>
                </a:lnTo>
                <a:lnTo>
                  <a:pt x="613527" y="677591"/>
                </a:lnTo>
                <a:lnTo>
                  <a:pt x="0" y="677591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0" id="30"/>
          <p:cNvSpPr/>
          <p:nvPr/>
        </p:nvSpPr>
        <p:spPr>
          <a:xfrm>
            <a:off x="7302652" y="5176225"/>
            <a:ext cx="1736368" cy="3553778"/>
          </a:xfrm>
          <a:prstGeom prst="line">
            <a:avLst/>
          </a:prstGeom>
          <a:ln cap="rnd" w="66675">
            <a:solidFill>
              <a:srgbClr val="333231"/>
            </a:solidFill>
            <a:prstDash val="sysDot"/>
            <a:headEnd type="none" len="sm" w="sm"/>
            <a:tailEnd type="triangle" len="med" w="lg"/>
          </a:ln>
        </p:spPr>
      </p:sp>
      <p:sp>
        <p:nvSpPr>
          <p:cNvPr name="AutoShape 31" id="31"/>
          <p:cNvSpPr/>
          <p:nvPr/>
        </p:nvSpPr>
        <p:spPr>
          <a:xfrm>
            <a:off x="7302652" y="5176225"/>
            <a:ext cx="2470698" cy="1095486"/>
          </a:xfrm>
          <a:prstGeom prst="line">
            <a:avLst/>
          </a:prstGeom>
          <a:ln cap="rnd" w="66675">
            <a:solidFill>
              <a:srgbClr val="333231"/>
            </a:solidFill>
            <a:prstDash val="sysDot"/>
            <a:headEnd type="none" len="sm" w="sm"/>
            <a:tailEnd type="triangle" len="med" w="lg"/>
          </a:ln>
        </p:spPr>
      </p:sp>
      <p:sp>
        <p:nvSpPr>
          <p:cNvPr name="AutoShape 32" id="32"/>
          <p:cNvSpPr/>
          <p:nvPr/>
        </p:nvSpPr>
        <p:spPr>
          <a:xfrm flipV="true">
            <a:off x="7302652" y="3724282"/>
            <a:ext cx="2323907" cy="1451943"/>
          </a:xfrm>
          <a:prstGeom prst="line">
            <a:avLst/>
          </a:prstGeom>
          <a:ln cap="rnd" w="66675">
            <a:solidFill>
              <a:srgbClr val="333231"/>
            </a:solidFill>
            <a:prstDash val="sysDot"/>
            <a:headEnd type="none" len="sm" w="sm"/>
            <a:tailEnd type="triangle" len="med" w="lg"/>
          </a:ln>
        </p:spPr>
      </p:sp>
      <p:sp>
        <p:nvSpPr>
          <p:cNvPr name="Freeform 33" id="33"/>
          <p:cNvSpPr/>
          <p:nvPr/>
        </p:nvSpPr>
        <p:spPr>
          <a:xfrm flipH="false" flipV="false" rot="0">
            <a:off x="10237795" y="3170246"/>
            <a:ext cx="481456" cy="562210"/>
          </a:xfrm>
          <a:custGeom>
            <a:avLst/>
            <a:gdLst/>
            <a:ahLst/>
            <a:cxnLst/>
            <a:rect r="r" b="b" t="t" l="l"/>
            <a:pathLst>
              <a:path h="562210" w="481456">
                <a:moveTo>
                  <a:pt x="0" y="0"/>
                </a:moveTo>
                <a:lnTo>
                  <a:pt x="481456" y="0"/>
                </a:lnTo>
                <a:lnTo>
                  <a:pt x="481456" y="562210"/>
                </a:lnTo>
                <a:lnTo>
                  <a:pt x="0" y="562210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4" id="34"/>
          <p:cNvSpPr txBox="true"/>
          <p:nvPr/>
        </p:nvSpPr>
        <p:spPr>
          <a:xfrm rot="0">
            <a:off x="10567725" y="1232745"/>
            <a:ext cx="921812" cy="6401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550"/>
              </a:lnSpc>
              <a:spcBef>
                <a:spcPct val="0"/>
              </a:spcBef>
            </a:pPr>
            <a:r>
              <a:rPr lang="en-US" sz="3555">
                <a:solidFill>
                  <a:srgbClr val="343432"/>
                </a:solidFill>
                <a:ea typeface="Do Hyeon"/>
              </a:rPr>
              <a:t>정제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830904" y="4413990"/>
            <a:ext cx="4911238" cy="8962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299"/>
              </a:lnSpc>
              <a:spcBef>
                <a:spcPct val="0"/>
              </a:spcBef>
            </a:pPr>
            <a:r>
              <a:rPr lang="en-US" sz="5214" spc="318">
                <a:solidFill>
                  <a:srgbClr val="343432"/>
                </a:solidFill>
                <a:ea typeface="Arita Dotum Bold"/>
              </a:rPr>
              <a:t>텍스트 전처리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1489537" y="3485972"/>
            <a:ext cx="1741981" cy="6401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550"/>
              </a:lnSpc>
              <a:spcBef>
                <a:spcPct val="0"/>
              </a:spcBef>
            </a:pPr>
            <a:r>
              <a:rPr lang="en-US" sz="3555">
                <a:solidFill>
                  <a:srgbClr val="343432"/>
                </a:solidFill>
                <a:ea typeface="Do Hyeon"/>
              </a:rPr>
              <a:t>정규화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1256247" y="5943824"/>
            <a:ext cx="4681927" cy="6401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550"/>
              </a:lnSpc>
              <a:spcBef>
                <a:spcPct val="0"/>
              </a:spcBef>
            </a:pPr>
            <a:r>
              <a:rPr lang="en-US" sz="3555">
                <a:solidFill>
                  <a:srgbClr val="343432"/>
                </a:solidFill>
                <a:latin typeface="Do Hyeon"/>
                <a:ea typeface="Do Hyeon"/>
              </a:rPr>
              <a:t>어간 추출 &amp; 표제어 추출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0810938" y="8357538"/>
            <a:ext cx="1989035" cy="6401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550"/>
              </a:lnSpc>
              <a:spcBef>
                <a:spcPct val="0"/>
              </a:spcBef>
            </a:pPr>
            <a:r>
              <a:rPr lang="en-US" sz="3555">
                <a:solidFill>
                  <a:srgbClr val="343432"/>
                </a:solidFill>
                <a:ea typeface="Do Hyeon"/>
              </a:rPr>
              <a:t>불용어 처리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270393" y="5458399"/>
            <a:ext cx="6032259" cy="375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39"/>
              </a:lnSpc>
              <a:spcBef>
                <a:spcPct val="0"/>
              </a:spcBef>
            </a:pPr>
            <a:r>
              <a:rPr lang="en-US" sz="2099">
                <a:solidFill>
                  <a:srgbClr val="343432"/>
                </a:solidFill>
                <a:latin typeface="Arimo"/>
                <a:ea typeface="Arimo"/>
              </a:rPr>
              <a:t>자연어 처리(NLP) 작업을 위한 필수적인 첫 단계 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05495" y="187460"/>
            <a:ext cx="16439375" cy="1392364"/>
            <a:chOff x="0" y="0"/>
            <a:chExt cx="5997128" cy="50793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997129" cy="507938"/>
            </a:xfrm>
            <a:custGeom>
              <a:avLst/>
              <a:gdLst/>
              <a:ahLst/>
              <a:cxnLst/>
              <a:rect r="r" b="b" t="t" l="l"/>
              <a:pathLst>
                <a:path h="507938" w="5997129">
                  <a:moveTo>
                    <a:pt x="0" y="0"/>
                  </a:moveTo>
                  <a:lnTo>
                    <a:pt x="5997129" y="0"/>
                  </a:lnTo>
                  <a:lnTo>
                    <a:pt x="5997129" y="507938"/>
                  </a:lnTo>
                  <a:lnTo>
                    <a:pt x="0" y="507938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1702764" y="8942224"/>
            <a:ext cx="573798" cy="822649"/>
          </a:xfrm>
          <a:custGeom>
            <a:avLst/>
            <a:gdLst/>
            <a:ahLst/>
            <a:cxnLst/>
            <a:rect r="r" b="b" t="t" l="l"/>
            <a:pathLst>
              <a:path h="822649" w="573798">
                <a:moveTo>
                  <a:pt x="0" y="0"/>
                </a:moveTo>
                <a:lnTo>
                  <a:pt x="573798" y="0"/>
                </a:lnTo>
                <a:lnTo>
                  <a:pt x="573798" y="822649"/>
                </a:lnTo>
                <a:lnTo>
                  <a:pt x="0" y="82264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948019">
            <a:off x="6469692" y="60993"/>
            <a:ext cx="573798" cy="822649"/>
          </a:xfrm>
          <a:custGeom>
            <a:avLst/>
            <a:gdLst/>
            <a:ahLst/>
            <a:cxnLst/>
            <a:rect r="r" b="b" t="t" l="l"/>
            <a:pathLst>
              <a:path h="822649" w="573798">
                <a:moveTo>
                  <a:pt x="0" y="0"/>
                </a:moveTo>
                <a:lnTo>
                  <a:pt x="573798" y="0"/>
                </a:lnTo>
                <a:lnTo>
                  <a:pt x="573798" y="822649"/>
                </a:lnTo>
                <a:lnTo>
                  <a:pt x="0" y="82264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608297" y="158885"/>
            <a:ext cx="3927179" cy="1392364"/>
          </a:xfrm>
          <a:custGeom>
            <a:avLst/>
            <a:gdLst/>
            <a:ahLst/>
            <a:cxnLst/>
            <a:rect r="r" b="b" t="t" l="l"/>
            <a:pathLst>
              <a:path h="1392364" w="3927179">
                <a:moveTo>
                  <a:pt x="0" y="0"/>
                </a:moveTo>
                <a:lnTo>
                  <a:pt x="3927179" y="0"/>
                </a:lnTo>
                <a:lnTo>
                  <a:pt x="3927179" y="1392363"/>
                </a:lnTo>
                <a:lnTo>
                  <a:pt x="0" y="139236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9763968" y="1862409"/>
            <a:ext cx="8000289" cy="8065895"/>
            <a:chOff x="0" y="0"/>
            <a:chExt cx="2591857" cy="261311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591857" cy="2613111"/>
            </a:xfrm>
            <a:custGeom>
              <a:avLst/>
              <a:gdLst/>
              <a:ahLst/>
              <a:cxnLst/>
              <a:rect r="r" b="b" t="t" l="l"/>
              <a:pathLst>
                <a:path h="2613111" w="2591857">
                  <a:moveTo>
                    <a:pt x="0" y="0"/>
                  </a:moveTo>
                  <a:lnTo>
                    <a:pt x="2591857" y="0"/>
                  </a:lnTo>
                  <a:lnTo>
                    <a:pt x="2591857" y="2613111"/>
                  </a:lnTo>
                  <a:lnTo>
                    <a:pt x="0" y="2613111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11989663" y="8797919"/>
            <a:ext cx="7147788" cy="1728465"/>
          </a:xfrm>
          <a:custGeom>
            <a:avLst/>
            <a:gdLst/>
            <a:ahLst/>
            <a:cxnLst/>
            <a:rect r="r" b="b" t="t" l="l"/>
            <a:pathLst>
              <a:path h="1728465" w="7147788">
                <a:moveTo>
                  <a:pt x="0" y="0"/>
                </a:moveTo>
                <a:lnTo>
                  <a:pt x="7147788" y="0"/>
                </a:lnTo>
                <a:lnTo>
                  <a:pt x="7147788" y="1728465"/>
                </a:lnTo>
                <a:lnTo>
                  <a:pt x="0" y="172846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637468" y="3274253"/>
            <a:ext cx="8151661" cy="3269795"/>
          </a:xfrm>
          <a:custGeom>
            <a:avLst/>
            <a:gdLst/>
            <a:ahLst/>
            <a:cxnLst/>
            <a:rect r="r" b="b" t="t" l="l"/>
            <a:pathLst>
              <a:path h="3269795" w="8151661">
                <a:moveTo>
                  <a:pt x="0" y="0"/>
                </a:moveTo>
                <a:lnTo>
                  <a:pt x="8151661" y="0"/>
                </a:lnTo>
                <a:lnTo>
                  <a:pt x="8151661" y="3269795"/>
                </a:lnTo>
                <a:lnTo>
                  <a:pt x="0" y="326979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206" t="-2621" r="-206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2446217" y="322523"/>
            <a:ext cx="13395565" cy="1228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>
                <a:solidFill>
                  <a:srgbClr val="003EA8"/>
                </a:solidFill>
                <a:ea typeface="Arita Dotum Bold"/>
              </a:rPr>
              <a:t>정제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922034" y="2763883"/>
            <a:ext cx="7684157" cy="2635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20"/>
              </a:lnSpc>
            </a:pPr>
            <a:r>
              <a:rPr lang="en-US" sz="3300">
                <a:solidFill>
                  <a:srgbClr val="000000"/>
                </a:solidFill>
                <a:latin typeface="Arita Dotum Bold"/>
              </a:rPr>
              <a:t>What &amp; Why</a:t>
            </a:r>
          </a:p>
          <a:p>
            <a:pPr algn="ctr">
              <a:lnSpc>
                <a:spcPts val="4059"/>
              </a:lnSpc>
            </a:pPr>
            <a:r>
              <a:rPr lang="en-US" sz="2899">
                <a:solidFill>
                  <a:srgbClr val="000000"/>
                </a:solidFill>
                <a:latin typeface="Arita Dotum Medium"/>
                <a:ea typeface="Arita Dotum Medium"/>
              </a:rPr>
              <a:t>텍스트 데이터에서 오류나 불필요한 정보를 제거하는 과정. 수집해 토근화한 리뷰 데이터의 품질을 향상시키고, 분석의 정확도를 높이기 위해 필요</a:t>
            </a:r>
          </a:p>
          <a:p>
            <a:pPr algn="ctr">
              <a:lnSpc>
                <a:spcPts val="4059"/>
              </a:lnSpc>
              <a:spcBef>
                <a:spcPct val="0"/>
              </a:spcBef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10100641" y="6230306"/>
            <a:ext cx="7326943" cy="21215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19"/>
              </a:lnSpc>
              <a:spcBef>
                <a:spcPct val="0"/>
              </a:spcBef>
            </a:pPr>
            <a:r>
              <a:rPr lang="en-US" sz="3299">
                <a:solidFill>
                  <a:srgbClr val="000000"/>
                </a:solidFill>
                <a:latin typeface="Arita Dotum Bold"/>
              </a:rPr>
              <a:t> How</a:t>
            </a:r>
          </a:p>
          <a:p>
            <a:pPr algn="ctr">
              <a:lnSpc>
                <a:spcPts val="4059"/>
              </a:lnSpc>
              <a:spcBef>
                <a:spcPct val="0"/>
              </a:spcBef>
            </a:pPr>
            <a:r>
              <a:rPr lang="en-US" sz="2899">
                <a:solidFill>
                  <a:srgbClr val="000000"/>
                </a:solidFill>
                <a:latin typeface="Arita Dotum Medium"/>
                <a:ea typeface="Arita Dotum Medium"/>
              </a:rPr>
              <a:t>이메일 주소, URL, 특수 문자 등 분석에 불필요한 정보를 정제하기 위해 한글 문자를 제외한 텍스트를 replace(), strip() 함수를 사용하여 제거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05495" y="187460"/>
            <a:ext cx="16439375" cy="1392364"/>
            <a:chOff x="0" y="0"/>
            <a:chExt cx="5997128" cy="50793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997129" cy="507938"/>
            </a:xfrm>
            <a:custGeom>
              <a:avLst/>
              <a:gdLst/>
              <a:ahLst/>
              <a:cxnLst/>
              <a:rect r="r" b="b" t="t" l="l"/>
              <a:pathLst>
                <a:path h="507938" w="5997129">
                  <a:moveTo>
                    <a:pt x="0" y="0"/>
                  </a:moveTo>
                  <a:lnTo>
                    <a:pt x="5997129" y="0"/>
                  </a:lnTo>
                  <a:lnTo>
                    <a:pt x="5997129" y="507938"/>
                  </a:lnTo>
                  <a:lnTo>
                    <a:pt x="0" y="507938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1702764" y="8942224"/>
            <a:ext cx="573798" cy="822649"/>
          </a:xfrm>
          <a:custGeom>
            <a:avLst/>
            <a:gdLst/>
            <a:ahLst/>
            <a:cxnLst/>
            <a:rect r="r" b="b" t="t" l="l"/>
            <a:pathLst>
              <a:path h="822649" w="573798">
                <a:moveTo>
                  <a:pt x="0" y="0"/>
                </a:moveTo>
                <a:lnTo>
                  <a:pt x="573798" y="0"/>
                </a:lnTo>
                <a:lnTo>
                  <a:pt x="573798" y="822649"/>
                </a:lnTo>
                <a:lnTo>
                  <a:pt x="0" y="82264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948019">
            <a:off x="6469692" y="60993"/>
            <a:ext cx="573798" cy="822649"/>
          </a:xfrm>
          <a:custGeom>
            <a:avLst/>
            <a:gdLst/>
            <a:ahLst/>
            <a:cxnLst/>
            <a:rect r="r" b="b" t="t" l="l"/>
            <a:pathLst>
              <a:path h="822649" w="573798">
                <a:moveTo>
                  <a:pt x="0" y="0"/>
                </a:moveTo>
                <a:lnTo>
                  <a:pt x="573798" y="0"/>
                </a:lnTo>
                <a:lnTo>
                  <a:pt x="573798" y="822649"/>
                </a:lnTo>
                <a:lnTo>
                  <a:pt x="0" y="82264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608297" y="158885"/>
            <a:ext cx="3927179" cy="1392364"/>
          </a:xfrm>
          <a:custGeom>
            <a:avLst/>
            <a:gdLst/>
            <a:ahLst/>
            <a:cxnLst/>
            <a:rect r="r" b="b" t="t" l="l"/>
            <a:pathLst>
              <a:path h="1392364" w="3927179">
                <a:moveTo>
                  <a:pt x="0" y="0"/>
                </a:moveTo>
                <a:lnTo>
                  <a:pt x="3927179" y="0"/>
                </a:lnTo>
                <a:lnTo>
                  <a:pt x="3927179" y="1392363"/>
                </a:lnTo>
                <a:lnTo>
                  <a:pt x="0" y="139236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9431799" y="1840208"/>
            <a:ext cx="7333243" cy="8065895"/>
            <a:chOff x="0" y="0"/>
            <a:chExt cx="2375754" cy="261311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375754" cy="2613111"/>
            </a:xfrm>
            <a:custGeom>
              <a:avLst/>
              <a:gdLst/>
              <a:ahLst/>
              <a:cxnLst/>
              <a:rect r="r" b="b" t="t" l="l"/>
              <a:pathLst>
                <a:path h="2613111" w="2375754">
                  <a:moveTo>
                    <a:pt x="0" y="0"/>
                  </a:moveTo>
                  <a:lnTo>
                    <a:pt x="2375754" y="0"/>
                  </a:lnTo>
                  <a:lnTo>
                    <a:pt x="2375754" y="2613111"/>
                  </a:lnTo>
                  <a:lnTo>
                    <a:pt x="0" y="2613111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11989663" y="8797919"/>
            <a:ext cx="7147788" cy="1728465"/>
          </a:xfrm>
          <a:custGeom>
            <a:avLst/>
            <a:gdLst/>
            <a:ahLst/>
            <a:cxnLst/>
            <a:rect r="r" b="b" t="t" l="l"/>
            <a:pathLst>
              <a:path h="1728465" w="7147788">
                <a:moveTo>
                  <a:pt x="0" y="0"/>
                </a:moveTo>
                <a:lnTo>
                  <a:pt x="7147788" y="0"/>
                </a:lnTo>
                <a:lnTo>
                  <a:pt x="7147788" y="1728465"/>
                </a:lnTo>
                <a:lnTo>
                  <a:pt x="0" y="172846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843169" y="2508391"/>
            <a:ext cx="5848289" cy="6845157"/>
          </a:xfrm>
          <a:custGeom>
            <a:avLst/>
            <a:gdLst/>
            <a:ahLst/>
            <a:cxnLst/>
            <a:rect r="r" b="b" t="t" l="l"/>
            <a:pathLst>
              <a:path h="6845157" w="5848289">
                <a:moveTo>
                  <a:pt x="0" y="0"/>
                </a:moveTo>
                <a:lnTo>
                  <a:pt x="5848290" y="0"/>
                </a:lnTo>
                <a:lnTo>
                  <a:pt x="5848290" y="6845157"/>
                </a:lnTo>
                <a:lnTo>
                  <a:pt x="0" y="684515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2446217" y="322523"/>
            <a:ext cx="13395565" cy="1228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>
                <a:solidFill>
                  <a:srgbClr val="003EA8"/>
                </a:solidFill>
                <a:ea typeface="Arita Dotum Bold"/>
              </a:rPr>
              <a:t>정규화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509654" y="2746124"/>
            <a:ext cx="7177534" cy="2635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19"/>
              </a:lnSpc>
              <a:spcBef>
                <a:spcPct val="0"/>
              </a:spcBef>
            </a:pPr>
            <a:r>
              <a:rPr lang="en-US" sz="3299">
                <a:solidFill>
                  <a:srgbClr val="000000"/>
                </a:solidFill>
                <a:latin typeface="Arita Dotum Bold"/>
              </a:rPr>
              <a:t>What</a:t>
            </a:r>
            <a:r>
              <a:rPr lang="en-US" sz="3299">
                <a:solidFill>
                  <a:srgbClr val="000000"/>
                </a:solidFill>
                <a:latin typeface="Arita Dotum Bold"/>
              </a:rPr>
              <a:t> &amp; Why</a:t>
            </a:r>
          </a:p>
          <a:p>
            <a:pPr algn="ctr">
              <a:lnSpc>
                <a:spcPts val="4060"/>
              </a:lnSpc>
              <a:spcBef>
                <a:spcPct val="0"/>
              </a:spcBef>
            </a:pPr>
            <a:r>
              <a:rPr lang="en-US" sz="2900">
                <a:solidFill>
                  <a:srgbClr val="000000"/>
                </a:solidFill>
                <a:latin typeface="Arita Dotum Medium"/>
                <a:ea typeface="Arita Dotum Medium"/>
              </a:rPr>
              <a:t>텍스트 데이터 내의 단어들을 일관된 형태로 통일하는 과정. 리뷰 내의 다양한 표현을 통일하여 분석의 일관성을 보장하기 위해 필요</a:t>
            </a:r>
          </a:p>
          <a:p>
            <a:pPr algn="ctr">
              <a:lnSpc>
                <a:spcPts val="4060"/>
              </a:lnSpc>
              <a:spcBef>
                <a:spcPct val="0"/>
              </a:spcBef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9685268" y="6320343"/>
            <a:ext cx="6826305" cy="1607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19"/>
              </a:lnSpc>
              <a:spcBef>
                <a:spcPct val="0"/>
              </a:spcBef>
            </a:pPr>
            <a:r>
              <a:rPr lang="en-US" sz="3299">
                <a:solidFill>
                  <a:srgbClr val="000000"/>
                </a:solidFill>
                <a:latin typeface="Arita Dotum Bold"/>
              </a:rPr>
              <a:t> How</a:t>
            </a:r>
          </a:p>
          <a:p>
            <a:pPr algn="ctr">
              <a:lnSpc>
                <a:spcPts val="4060"/>
              </a:lnSpc>
              <a:spcBef>
                <a:spcPct val="0"/>
              </a:spcBef>
            </a:pPr>
            <a:r>
              <a:rPr lang="en-US" sz="2900">
                <a:solidFill>
                  <a:srgbClr val="000000"/>
                </a:solidFill>
                <a:ea typeface="Arita Dotum Medium"/>
              </a:rPr>
              <a:t>먼저 가장 많이 나오는 토큰을 나열후 수동적으로 동의어 처리 사전을 생성후 적용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05495" y="187460"/>
            <a:ext cx="16439375" cy="1392364"/>
            <a:chOff x="0" y="0"/>
            <a:chExt cx="5997128" cy="50793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997129" cy="507938"/>
            </a:xfrm>
            <a:custGeom>
              <a:avLst/>
              <a:gdLst/>
              <a:ahLst/>
              <a:cxnLst/>
              <a:rect r="r" b="b" t="t" l="l"/>
              <a:pathLst>
                <a:path h="507938" w="5997129">
                  <a:moveTo>
                    <a:pt x="0" y="0"/>
                  </a:moveTo>
                  <a:lnTo>
                    <a:pt x="5997129" y="0"/>
                  </a:lnTo>
                  <a:lnTo>
                    <a:pt x="5997129" y="507938"/>
                  </a:lnTo>
                  <a:lnTo>
                    <a:pt x="0" y="507938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1702764" y="8942224"/>
            <a:ext cx="573798" cy="822649"/>
          </a:xfrm>
          <a:custGeom>
            <a:avLst/>
            <a:gdLst/>
            <a:ahLst/>
            <a:cxnLst/>
            <a:rect r="r" b="b" t="t" l="l"/>
            <a:pathLst>
              <a:path h="822649" w="573798">
                <a:moveTo>
                  <a:pt x="0" y="0"/>
                </a:moveTo>
                <a:lnTo>
                  <a:pt x="573798" y="0"/>
                </a:lnTo>
                <a:lnTo>
                  <a:pt x="573798" y="822649"/>
                </a:lnTo>
                <a:lnTo>
                  <a:pt x="0" y="82264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608297" y="158885"/>
            <a:ext cx="3927179" cy="1392364"/>
          </a:xfrm>
          <a:custGeom>
            <a:avLst/>
            <a:gdLst/>
            <a:ahLst/>
            <a:cxnLst/>
            <a:rect r="r" b="b" t="t" l="l"/>
            <a:pathLst>
              <a:path h="1392364" w="3927179">
                <a:moveTo>
                  <a:pt x="0" y="0"/>
                </a:moveTo>
                <a:lnTo>
                  <a:pt x="3927179" y="0"/>
                </a:lnTo>
                <a:lnTo>
                  <a:pt x="3927179" y="1392363"/>
                </a:lnTo>
                <a:lnTo>
                  <a:pt x="0" y="139236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9144000" y="2088158"/>
            <a:ext cx="8115300" cy="7265391"/>
            <a:chOff x="0" y="0"/>
            <a:chExt cx="2629117" cy="235377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629117" cy="2353772"/>
            </a:xfrm>
            <a:custGeom>
              <a:avLst/>
              <a:gdLst/>
              <a:ahLst/>
              <a:cxnLst/>
              <a:rect r="r" b="b" t="t" l="l"/>
              <a:pathLst>
                <a:path h="2353772" w="2629117">
                  <a:moveTo>
                    <a:pt x="0" y="0"/>
                  </a:moveTo>
                  <a:lnTo>
                    <a:pt x="2629117" y="0"/>
                  </a:lnTo>
                  <a:lnTo>
                    <a:pt x="2629117" y="2353772"/>
                  </a:lnTo>
                  <a:lnTo>
                    <a:pt x="0" y="2353772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12276562" y="9258300"/>
            <a:ext cx="7147788" cy="1728465"/>
          </a:xfrm>
          <a:custGeom>
            <a:avLst/>
            <a:gdLst/>
            <a:ahLst/>
            <a:cxnLst/>
            <a:rect r="r" b="b" t="t" l="l"/>
            <a:pathLst>
              <a:path h="1728465" w="7147788">
                <a:moveTo>
                  <a:pt x="0" y="0"/>
                </a:moveTo>
                <a:lnTo>
                  <a:pt x="7147787" y="0"/>
                </a:lnTo>
                <a:lnTo>
                  <a:pt x="7147787" y="1728465"/>
                </a:lnTo>
                <a:lnTo>
                  <a:pt x="0" y="172846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615309" y="2902646"/>
            <a:ext cx="8103851" cy="5549825"/>
          </a:xfrm>
          <a:custGeom>
            <a:avLst/>
            <a:gdLst/>
            <a:ahLst/>
            <a:cxnLst/>
            <a:rect r="r" b="b" t="t" l="l"/>
            <a:pathLst>
              <a:path h="5549825" w="8103851">
                <a:moveTo>
                  <a:pt x="0" y="0"/>
                </a:moveTo>
                <a:lnTo>
                  <a:pt x="8103851" y="0"/>
                </a:lnTo>
                <a:lnTo>
                  <a:pt x="8103851" y="5549825"/>
                </a:lnTo>
                <a:lnTo>
                  <a:pt x="0" y="554982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-620" r="0" b="-62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2446217" y="322523"/>
            <a:ext cx="13395565" cy="1228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>
                <a:solidFill>
                  <a:srgbClr val="003EA8"/>
                </a:solidFill>
                <a:latin typeface="Arita Dotum Bold"/>
                <a:ea typeface="Arita Dotum Bold"/>
              </a:rPr>
              <a:t>어간 추출 &amp; 표제어 추출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466717" y="2659526"/>
            <a:ext cx="7469865" cy="19387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35"/>
              </a:lnSpc>
            </a:pPr>
            <a:r>
              <a:rPr lang="en-US" sz="3199">
                <a:solidFill>
                  <a:srgbClr val="000000"/>
                </a:solidFill>
                <a:latin typeface="Arita Dotum Bold"/>
              </a:rPr>
              <a:t>What &amp; Why</a:t>
            </a:r>
          </a:p>
          <a:p>
            <a:pPr algn="ctr">
              <a:lnSpc>
                <a:spcPts val="3551"/>
              </a:lnSpc>
            </a:pPr>
            <a:r>
              <a:rPr lang="en-US" sz="2399">
                <a:solidFill>
                  <a:srgbClr val="000000"/>
                </a:solidFill>
                <a:latin typeface="Arita Dotum Medium"/>
                <a:ea typeface="Arita Dotum Medium"/>
              </a:rPr>
              <a:t>• 자연어 처리(NLP)에서 어간 추출과 표제어 추출은 텍스트 데이터의 단어들을 기본 형태로 환원시키는 과정</a:t>
            </a:r>
          </a:p>
          <a:p>
            <a:pPr algn="ctr" marL="518155" indent="-259078" lvl="1">
              <a:lnSpc>
                <a:spcPts val="3551"/>
              </a:lnSpc>
              <a:buFont typeface="Arial"/>
              <a:buChar char="•"/>
            </a:pPr>
            <a:r>
              <a:rPr lang="en-US" sz="2399">
                <a:solidFill>
                  <a:srgbClr val="000000"/>
                </a:solidFill>
                <a:latin typeface="Arita Dotum Medium"/>
                <a:ea typeface="Arita Dotum Medium"/>
              </a:rPr>
              <a:t>데이터의 일관성을 높이고, 분석의 정확도를 개선 가능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466717" y="5610884"/>
            <a:ext cx="7575007" cy="2653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sz="3199">
                <a:solidFill>
                  <a:srgbClr val="000000"/>
                </a:solidFill>
                <a:latin typeface="Arita Dotum Bold"/>
              </a:rPr>
              <a:t>How</a:t>
            </a:r>
          </a:p>
          <a:p>
            <a:pPr algn="ctr" marL="518155" indent="-259078" lvl="1">
              <a:lnSpc>
                <a:spcPts val="3359"/>
              </a:lnSpc>
              <a:spcBef>
                <a:spcPct val="0"/>
              </a:spcBef>
              <a:buFont typeface="Arial"/>
              <a:buChar char="•"/>
            </a:pPr>
            <a:r>
              <a:rPr lang="en-US" sz="2399">
                <a:solidFill>
                  <a:srgbClr val="000000"/>
                </a:solidFill>
                <a:latin typeface="Arita Dotum Medium"/>
                <a:ea typeface="Arita Dotum Medium"/>
              </a:rPr>
              <a:t>각 단어의 기본 형태를 식별, 토큰화 과정에서 어간 추출과 표제어 추출이 자연스럽게 이루어짐</a:t>
            </a:r>
          </a:p>
          <a:p>
            <a:pPr algn="ctr" marL="518155" indent="-259078" lvl="1">
              <a:lnSpc>
                <a:spcPts val="3359"/>
              </a:lnSpc>
              <a:spcBef>
                <a:spcPct val="0"/>
              </a:spcBef>
              <a:buFont typeface="Arial"/>
              <a:buChar char="•"/>
            </a:pPr>
            <a:r>
              <a:rPr lang="en-US" sz="2399">
                <a:solidFill>
                  <a:srgbClr val="000000"/>
                </a:solidFill>
                <a:latin typeface="Arita Dotum Medium"/>
                <a:ea typeface="Arita Dotum Medium"/>
              </a:rPr>
              <a:t>분석 과정에서 단어들을 그들의 어근 형태로 통일시키는 효과를 가지며, 별도의 어간 추출이나 표제어 추출 과정을 요구하지 않음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05495" y="187460"/>
            <a:ext cx="16439375" cy="1392364"/>
            <a:chOff x="0" y="0"/>
            <a:chExt cx="5997128" cy="50793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997129" cy="507938"/>
            </a:xfrm>
            <a:custGeom>
              <a:avLst/>
              <a:gdLst/>
              <a:ahLst/>
              <a:cxnLst/>
              <a:rect r="r" b="b" t="t" l="l"/>
              <a:pathLst>
                <a:path h="507938" w="5997129">
                  <a:moveTo>
                    <a:pt x="0" y="0"/>
                  </a:moveTo>
                  <a:lnTo>
                    <a:pt x="5997129" y="0"/>
                  </a:lnTo>
                  <a:lnTo>
                    <a:pt x="5997129" y="507938"/>
                  </a:lnTo>
                  <a:lnTo>
                    <a:pt x="0" y="507938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1702764" y="8942224"/>
            <a:ext cx="573798" cy="822649"/>
          </a:xfrm>
          <a:custGeom>
            <a:avLst/>
            <a:gdLst/>
            <a:ahLst/>
            <a:cxnLst/>
            <a:rect r="r" b="b" t="t" l="l"/>
            <a:pathLst>
              <a:path h="822649" w="573798">
                <a:moveTo>
                  <a:pt x="0" y="0"/>
                </a:moveTo>
                <a:lnTo>
                  <a:pt x="573798" y="0"/>
                </a:lnTo>
                <a:lnTo>
                  <a:pt x="573798" y="822649"/>
                </a:lnTo>
                <a:lnTo>
                  <a:pt x="0" y="82264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608297" y="158885"/>
            <a:ext cx="3927179" cy="1392364"/>
          </a:xfrm>
          <a:custGeom>
            <a:avLst/>
            <a:gdLst/>
            <a:ahLst/>
            <a:cxnLst/>
            <a:rect r="r" b="b" t="t" l="l"/>
            <a:pathLst>
              <a:path h="1392364" w="3927179">
                <a:moveTo>
                  <a:pt x="0" y="0"/>
                </a:moveTo>
                <a:lnTo>
                  <a:pt x="3927179" y="0"/>
                </a:lnTo>
                <a:lnTo>
                  <a:pt x="3927179" y="1392363"/>
                </a:lnTo>
                <a:lnTo>
                  <a:pt x="0" y="139236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9144000" y="1871915"/>
            <a:ext cx="8115300" cy="7892957"/>
            <a:chOff x="0" y="0"/>
            <a:chExt cx="2629117" cy="255708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629117" cy="2557085"/>
            </a:xfrm>
            <a:custGeom>
              <a:avLst/>
              <a:gdLst/>
              <a:ahLst/>
              <a:cxnLst/>
              <a:rect r="r" b="b" t="t" l="l"/>
              <a:pathLst>
                <a:path h="2557085" w="2629117">
                  <a:moveTo>
                    <a:pt x="0" y="0"/>
                  </a:moveTo>
                  <a:lnTo>
                    <a:pt x="2629117" y="0"/>
                  </a:lnTo>
                  <a:lnTo>
                    <a:pt x="2629117" y="2557085"/>
                  </a:lnTo>
                  <a:lnTo>
                    <a:pt x="0" y="2557085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12108819" y="9116882"/>
            <a:ext cx="7147788" cy="1728465"/>
          </a:xfrm>
          <a:custGeom>
            <a:avLst/>
            <a:gdLst/>
            <a:ahLst/>
            <a:cxnLst/>
            <a:rect r="r" b="b" t="t" l="l"/>
            <a:pathLst>
              <a:path h="1728465" w="7147788">
                <a:moveTo>
                  <a:pt x="0" y="0"/>
                </a:moveTo>
                <a:lnTo>
                  <a:pt x="7147787" y="0"/>
                </a:lnTo>
                <a:lnTo>
                  <a:pt x="7147787" y="1728465"/>
                </a:lnTo>
                <a:lnTo>
                  <a:pt x="0" y="172846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028700" y="2281718"/>
            <a:ext cx="6516202" cy="6516202"/>
          </a:xfrm>
          <a:custGeom>
            <a:avLst/>
            <a:gdLst/>
            <a:ahLst/>
            <a:cxnLst/>
            <a:rect r="r" b="b" t="t" l="l"/>
            <a:pathLst>
              <a:path h="6516202" w="6516202">
                <a:moveTo>
                  <a:pt x="0" y="0"/>
                </a:moveTo>
                <a:lnTo>
                  <a:pt x="6516202" y="0"/>
                </a:lnTo>
                <a:lnTo>
                  <a:pt x="6516202" y="6516201"/>
                </a:lnTo>
                <a:lnTo>
                  <a:pt x="0" y="651620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2446217" y="322523"/>
            <a:ext cx="13395565" cy="1228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>
                <a:solidFill>
                  <a:srgbClr val="003EA8"/>
                </a:solidFill>
                <a:ea typeface="Arita Dotum Bold"/>
              </a:rPr>
              <a:t>불용어 설정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873243" y="2857000"/>
            <a:ext cx="6842537" cy="19265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sz="3199">
                <a:solidFill>
                  <a:srgbClr val="000000"/>
                </a:solidFill>
                <a:latin typeface="Arita Dotum Bold"/>
              </a:rPr>
              <a:t>What &amp; Why</a:t>
            </a:r>
          </a:p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000000"/>
                </a:solidFill>
                <a:latin typeface="Arita Dotum Medium"/>
                <a:ea typeface="Arita Dotum Medium"/>
              </a:rPr>
              <a:t>텍스트에서 분석에 불필요한 단어를 제거하는 과정. 중요한 키워드를 보다 명확하게 도출하기 위해 필요하며, 의미없는 분석 결과를 방지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873243" y="6059778"/>
            <a:ext cx="6969895" cy="23660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39"/>
              </a:lnSpc>
              <a:spcBef>
                <a:spcPct val="0"/>
              </a:spcBef>
            </a:pPr>
            <a:r>
              <a:rPr lang="en-US" sz="3099">
                <a:solidFill>
                  <a:srgbClr val="000000"/>
                </a:solidFill>
                <a:latin typeface="Arita Dotum Bold"/>
              </a:rPr>
              <a:t>How</a:t>
            </a:r>
          </a:p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000000"/>
                </a:solidFill>
                <a:latin typeface="Arita Dotum Medium"/>
                <a:ea typeface="Arita Dotum Medium"/>
              </a:rPr>
              <a:t>사전에 정의된 불용어 사전을 만들어 custom_stopwords.txt로 저장후 한글 깨짐 방지를 위해 utf-8-sig 인코딩으로 읽어들여 토큰화 된 리뷰 텍스트에서 불용어를 제거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2910273"/>
            <a:ext cx="16230600" cy="6745738"/>
            <a:chOff x="0" y="0"/>
            <a:chExt cx="5920967" cy="246086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920967" cy="2460863"/>
            </a:xfrm>
            <a:custGeom>
              <a:avLst/>
              <a:gdLst/>
              <a:ahLst/>
              <a:cxnLst/>
              <a:rect r="r" b="b" t="t" l="l"/>
              <a:pathLst>
                <a:path h="2460863" w="5920967">
                  <a:moveTo>
                    <a:pt x="0" y="0"/>
                  </a:moveTo>
                  <a:lnTo>
                    <a:pt x="5920967" y="0"/>
                  </a:lnTo>
                  <a:lnTo>
                    <a:pt x="5920967" y="2460863"/>
                  </a:lnTo>
                  <a:lnTo>
                    <a:pt x="0" y="2460863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1219294" y="657204"/>
            <a:ext cx="15795020" cy="1907038"/>
            <a:chOff x="0" y="0"/>
            <a:chExt cx="5762066" cy="69569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762066" cy="695693"/>
            </a:xfrm>
            <a:custGeom>
              <a:avLst/>
              <a:gdLst/>
              <a:ahLst/>
              <a:cxnLst/>
              <a:rect r="r" b="b" t="t" l="l"/>
              <a:pathLst>
                <a:path h="695693" w="5762066">
                  <a:moveTo>
                    <a:pt x="0" y="0"/>
                  </a:moveTo>
                  <a:lnTo>
                    <a:pt x="5762066" y="0"/>
                  </a:lnTo>
                  <a:lnTo>
                    <a:pt x="5762066" y="695693"/>
                  </a:lnTo>
                  <a:lnTo>
                    <a:pt x="0" y="695693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7" id="7"/>
          <p:cNvSpPr/>
          <p:nvPr/>
        </p:nvSpPr>
        <p:spPr>
          <a:xfrm flipH="false" flipV="false" rot="-278358">
            <a:off x="-1432939" y="-269558"/>
            <a:ext cx="5304464" cy="1668495"/>
          </a:xfrm>
          <a:custGeom>
            <a:avLst/>
            <a:gdLst/>
            <a:ahLst/>
            <a:cxnLst/>
            <a:rect r="r" b="b" t="t" l="l"/>
            <a:pathLst>
              <a:path h="1668495" w="5304464">
                <a:moveTo>
                  <a:pt x="0" y="0"/>
                </a:moveTo>
                <a:lnTo>
                  <a:pt x="5304465" y="0"/>
                </a:lnTo>
                <a:lnTo>
                  <a:pt x="5304465" y="1668495"/>
                </a:lnTo>
                <a:lnTo>
                  <a:pt x="0" y="166849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8" id="8"/>
          <p:cNvSpPr/>
          <p:nvPr/>
        </p:nvSpPr>
        <p:spPr>
          <a:xfrm flipV="true">
            <a:off x="2783791" y="2910273"/>
            <a:ext cx="0" cy="6745738"/>
          </a:xfrm>
          <a:prstGeom prst="line">
            <a:avLst/>
          </a:prstGeom>
          <a:ln cap="flat" w="19050">
            <a:solidFill>
              <a:srgbClr val="CCCCCC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9" id="9"/>
          <p:cNvGrpSpPr/>
          <p:nvPr/>
        </p:nvGrpSpPr>
        <p:grpSpPr>
          <a:xfrm rot="0">
            <a:off x="13533819" y="5769069"/>
            <a:ext cx="5079607" cy="5062352"/>
            <a:chOff x="0" y="0"/>
            <a:chExt cx="6772810" cy="674980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358733"/>
              <a:ext cx="6772810" cy="6391070"/>
            </a:xfrm>
            <a:custGeom>
              <a:avLst/>
              <a:gdLst/>
              <a:ahLst/>
              <a:cxnLst/>
              <a:rect r="r" b="b" t="t" l="l"/>
              <a:pathLst>
                <a:path h="6391070" w="6772810">
                  <a:moveTo>
                    <a:pt x="0" y="0"/>
                  </a:moveTo>
                  <a:lnTo>
                    <a:pt x="6772810" y="0"/>
                  </a:lnTo>
                  <a:lnTo>
                    <a:pt x="6772810" y="6391069"/>
                  </a:lnTo>
                  <a:lnTo>
                    <a:pt x="0" y="63910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-203414">
              <a:off x="1302644" y="26063"/>
              <a:ext cx="920522" cy="1319744"/>
            </a:xfrm>
            <a:custGeom>
              <a:avLst/>
              <a:gdLst/>
              <a:ahLst/>
              <a:cxnLst/>
              <a:rect r="r" b="b" t="t" l="l"/>
              <a:pathLst>
                <a:path h="1319744" w="920522">
                  <a:moveTo>
                    <a:pt x="0" y="0"/>
                  </a:moveTo>
                  <a:lnTo>
                    <a:pt x="920522" y="0"/>
                  </a:lnTo>
                  <a:lnTo>
                    <a:pt x="920522" y="1319745"/>
                  </a:lnTo>
                  <a:lnTo>
                    <a:pt x="0" y="1319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3683996" y="915391"/>
            <a:ext cx="10839717" cy="138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800"/>
              </a:lnSpc>
              <a:spcBef>
                <a:spcPct val="0"/>
              </a:spcBef>
            </a:pPr>
            <a:r>
              <a:rPr lang="en-US" sz="9000">
                <a:solidFill>
                  <a:srgbClr val="003EA8"/>
                </a:solidFill>
                <a:ea typeface="Arita Dotum Bold"/>
              </a:rPr>
              <a:t>목차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250516" y="4276594"/>
            <a:ext cx="8636285" cy="11102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267"/>
              </a:lnSpc>
            </a:pPr>
            <a:r>
              <a:rPr lang="en-US" sz="5299" spc="943">
                <a:solidFill>
                  <a:srgbClr val="121212"/>
                </a:solidFill>
                <a:ea typeface="Do Hyeon"/>
              </a:rPr>
              <a:t>크롤링 방식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250516" y="5493733"/>
            <a:ext cx="10975671" cy="11102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267"/>
              </a:lnSpc>
            </a:pPr>
            <a:r>
              <a:rPr lang="en-US" sz="5299" spc="943">
                <a:solidFill>
                  <a:srgbClr val="121212"/>
                </a:solidFill>
                <a:ea typeface="Do Hyeon"/>
              </a:rPr>
              <a:t>데이터 전처리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250516" y="6621077"/>
            <a:ext cx="8636285" cy="11102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267"/>
              </a:lnSpc>
            </a:pPr>
            <a:r>
              <a:rPr lang="en-US" sz="5299" spc="943">
                <a:solidFill>
                  <a:srgbClr val="121212"/>
                </a:solidFill>
                <a:ea typeface="Do Hyeon"/>
              </a:rPr>
              <a:t>토픽 모델링 및 시각화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250516" y="3060923"/>
            <a:ext cx="8636285" cy="11102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267"/>
              </a:lnSpc>
            </a:pPr>
            <a:r>
              <a:rPr lang="en-US" sz="5299" spc="943">
                <a:solidFill>
                  <a:srgbClr val="121212"/>
                </a:solidFill>
                <a:ea typeface="Do Hyeon"/>
              </a:rPr>
              <a:t>주제 선정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650988" y="3149898"/>
            <a:ext cx="766091" cy="11463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393"/>
              </a:lnSpc>
            </a:pPr>
            <a:r>
              <a:rPr lang="en-US" sz="6099" spc="439">
                <a:solidFill>
                  <a:srgbClr val="003EA8"/>
                </a:solidFill>
                <a:latin typeface="Arimo Bold"/>
              </a:rPr>
              <a:t>1.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650988" y="4334119"/>
            <a:ext cx="766091" cy="11463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393"/>
              </a:lnSpc>
            </a:pPr>
            <a:r>
              <a:rPr lang="en-US" sz="6099" spc="439">
                <a:solidFill>
                  <a:srgbClr val="003EA8"/>
                </a:solidFill>
                <a:latin typeface="Arimo Bold"/>
              </a:rPr>
              <a:t>2.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650988" y="5518522"/>
            <a:ext cx="766091" cy="11463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393"/>
              </a:lnSpc>
            </a:pPr>
            <a:r>
              <a:rPr lang="en-US" sz="6099" spc="439">
                <a:solidFill>
                  <a:srgbClr val="003EA8"/>
                </a:solidFill>
                <a:latin typeface="Arimo Bold"/>
              </a:rPr>
              <a:t>3.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650988" y="6702925"/>
            <a:ext cx="766091" cy="11463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393"/>
              </a:lnSpc>
            </a:pPr>
            <a:r>
              <a:rPr lang="en-US" sz="6099" spc="439">
                <a:solidFill>
                  <a:srgbClr val="003EA8"/>
                </a:solidFill>
                <a:latin typeface="Arimo Bold"/>
              </a:rPr>
              <a:t>4.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650988" y="7887327"/>
            <a:ext cx="766091" cy="11463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393"/>
              </a:lnSpc>
            </a:pPr>
            <a:r>
              <a:rPr lang="en-US" sz="6099" spc="439">
                <a:solidFill>
                  <a:srgbClr val="003EA8"/>
                </a:solidFill>
                <a:latin typeface="Arimo Bold"/>
              </a:rPr>
              <a:t>5.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3250516" y="7862691"/>
            <a:ext cx="8636285" cy="11102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267"/>
              </a:lnSpc>
            </a:pPr>
            <a:r>
              <a:rPr lang="en-US" sz="5299" spc="943">
                <a:solidFill>
                  <a:srgbClr val="121212"/>
                </a:solidFill>
                <a:ea typeface="Do Hyeon"/>
              </a:rPr>
              <a:t>결과 해석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246490" y="196782"/>
            <a:ext cx="15795020" cy="2087303"/>
            <a:chOff x="0" y="0"/>
            <a:chExt cx="5762066" cy="76145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762066" cy="761454"/>
            </a:xfrm>
            <a:custGeom>
              <a:avLst/>
              <a:gdLst/>
              <a:ahLst/>
              <a:cxnLst/>
              <a:rect r="r" b="b" t="t" l="l"/>
              <a:pathLst>
                <a:path h="761454" w="5762066">
                  <a:moveTo>
                    <a:pt x="0" y="0"/>
                  </a:moveTo>
                  <a:lnTo>
                    <a:pt x="5762066" y="0"/>
                  </a:lnTo>
                  <a:lnTo>
                    <a:pt x="5762066" y="761454"/>
                  </a:lnTo>
                  <a:lnTo>
                    <a:pt x="0" y="761454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6817684" y="1914855"/>
            <a:ext cx="441616" cy="633141"/>
          </a:xfrm>
          <a:custGeom>
            <a:avLst/>
            <a:gdLst/>
            <a:ahLst/>
            <a:cxnLst/>
            <a:rect r="r" b="b" t="t" l="l"/>
            <a:pathLst>
              <a:path h="633141" w="441616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09650" y="1281714"/>
            <a:ext cx="441616" cy="633141"/>
          </a:xfrm>
          <a:custGeom>
            <a:avLst/>
            <a:gdLst/>
            <a:ahLst/>
            <a:cxnLst/>
            <a:rect r="r" b="b" t="t" l="l"/>
            <a:pathLst>
              <a:path h="633141" w="441616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860086" y="226685"/>
            <a:ext cx="14548779" cy="2733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77"/>
              </a:lnSpc>
            </a:pPr>
            <a:r>
              <a:rPr lang="en-US" sz="6398">
                <a:solidFill>
                  <a:srgbClr val="003EA8"/>
                </a:solidFill>
                <a:ea typeface="Arita Dotum Bold"/>
              </a:rPr>
              <a:t>잠재 디리클레 할당</a:t>
            </a:r>
          </a:p>
          <a:p>
            <a:pPr algn="ctr">
              <a:lnSpc>
                <a:spcPts val="7677"/>
              </a:lnSpc>
            </a:pPr>
            <a:r>
              <a:rPr lang="en-US" sz="6398">
                <a:solidFill>
                  <a:srgbClr val="003EA8"/>
                </a:solidFill>
                <a:latin typeface="Arita Dotum Bold"/>
              </a:rPr>
              <a:t>(Latent Dirichlet Allocation, LDA)</a:t>
            </a:r>
          </a:p>
          <a:p>
            <a:pPr algn="ctr">
              <a:lnSpc>
                <a:spcPts val="6169"/>
              </a:lnSpc>
            </a:pP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956705" y="2657805"/>
            <a:ext cx="16374590" cy="7213403"/>
          </a:xfrm>
          <a:custGeom>
            <a:avLst/>
            <a:gdLst/>
            <a:ahLst/>
            <a:cxnLst/>
            <a:rect r="r" b="b" t="t" l="l"/>
            <a:pathLst>
              <a:path h="7213403" w="16374590">
                <a:moveTo>
                  <a:pt x="0" y="0"/>
                </a:moveTo>
                <a:lnTo>
                  <a:pt x="16374590" y="0"/>
                </a:lnTo>
                <a:lnTo>
                  <a:pt x="16374590" y="7213403"/>
                </a:lnTo>
                <a:lnTo>
                  <a:pt x="0" y="721340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05495" y="187460"/>
            <a:ext cx="16439375" cy="1392364"/>
            <a:chOff x="0" y="0"/>
            <a:chExt cx="5997128" cy="50793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997129" cy="507938"/>
            </a:xfrm>
            <a:custGeom>
              <a:avLst/>
              <a:gdLst/>
              <a:ahLst/>
              <a:cxnLst/>
              <a:rect r="r" b="b" t="t" l="l"/>
              <a:pathLst>
                <a:path h="507938" w="5997129">
                  <a:moveTo>
                    <a:pt x="0" y="0"/>
                  </a:moveTo>
                  <a:lnTo>
                    <a:pt x="5997129" y="0"/>
                  </a:lnTo>
                  <a:lnTo>
                    <a:pt x="5997129" y="507938"/>
                  </a:lnTo>
                  <a:lnTo>
                    <a:pt x="0" y="507938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8838284" y="2265251"/>
            <a:ext cx="573798" cy="822649"/>
          </a:xfrm>
          <a:custGeom>
            <a:avLst/>
            <a:gdLst/>
            <a:ahLst/>
            <a:cxnLst/>
            <a:rect r="r" b="b" t="t" l="l"/>
            <a:pathLst>
              <a:path h="822649" w="573798">
                <a:moveTo>
                  <a:pt x="0" y="0"/>
                </a:moveTo>
                <a:lnTo>
                  <a:pt x="573797" y="0"/>
                </a:lnTo>
                <a:lnTo>
                  <a:pt x="573797" y="822649"/>
                </a:lnTo>
                <a:lnTo>
                  <a:pt x="0" y="82264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608297" y="714596"/>
            <a:ext cx="2359788" cy="836652"/>
          </a:xfrm>
          <a:custGeom>
            <a:avLst/>
            <a:gdLst/>
            <a:ahLst/>
            <a:cxnLst/>
            <a:rect r="r" b="b" t="t" l="l"/>
            <a:pathLst>
              <a:path h="836652" w="2359788">
                <a:moveTo>
                  <a:pt x="0" y="0"/>
                </a:moveTo>
                <a:lnTo>
                  <a:pt x="2359788" y="0"/>
                </a:lnTo>
                <a:lnTo>
                  <a:pt x="2359788" y="836652"/>
                </a:lnTo>
                <a:lnTo>
                  <a:pt x="0" y="83665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9697280" y="2118381"/>
            <a:ext cx="7562020" cy="7139919"/>
            <a:chOff x="0" y="0"/>
            <a:chExt cx="2449871" cy="231312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449871" cy="2313123"/>
            </a:xfrm>
            <a:custGeom>
              <a:avLst/>
              <a:gdLst/>
              <a:ahLst/>
              <a:cxnLst/>
              <a:rect r="r" b="b" t="t" l="l"/>
              <a:pathLst>
                <a:path h="2313123" w="2449871">
                  <a:moveTo>
                    <a:pt x="0" y="0"/>
                  </a:moveTo>
                  <a:lnTo>
                    <a:pt x="2449871" y="0"/>
                  </a:lnTo>
                  <a:lnTo>
                    <a:pt x="2449871" y="2313123"/>
                  </a:lnTo>
                  <a:lnTo>
                    <a:pt x="0" y="2313123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12227974" y="9161299"/>
            <a:ext cx="7147788" cy="1728465"/>
          </a:xfrm>
          <a:custGeom>
            <a:avLst/>
            <a:gdLst/>
            <a:ahLst/>
            <a:cxnLst/>
            <a:rect r="r" b="b" t="t" l="l"/>
            <a:pathLst>
              <a:path h="1728465" w="7147788">
                <a:moveTo>
                  <a:pt x="0" y="0"/>
                </a:moveTo>
                <a:lnTo>
                  <a:pt x="7147788" y="0"/>
                </a:lnTo>
                <a:lnTo>
                  <a:pt x="7147788" y="1728465"/>
                </a:lnTo>
                <a:lnTo>
                  <a:pt x="0" y="172846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450973" y="1716918"/>
            <a:ext cx="4523053" cy="2379598"/>
          </a:xfrm>
          <a:custGeom>
            <a:avLst/>
            <a:gdLst/>
            <a:ahLst/>
            <a:cxnLst/>
            <a:rect r="r" b="b" t="t" l="l"/>
            <a:pathLst>
              <a:path h="2379598" w="4523053">
                <a:moveTo>
                  <a:pt x="0" y="0"/>
                </a:moveTo>
                <a:lnTo>
                  <a:pt x="4523053" y="0"/>
                </a:lnTo>
                <a:lnTo>
                  <a:pt x="4523053" y="2379598"/>
                </a:lnTo>
                <a:lnTo>
                  <a:pt x="0" y="237959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450973" y="4427294"/>
            <a:ext cx="8387311" cy="5662192"/>
          </a:xfrm>
          <a:custGeom>
            <a:avLst/>
            <a:gdLst/>
            <a:ahLst/>
            <a:cxnLst/>
            <a:rect r="r" b="b" t="t" l="l"/>
            <a:pathLst>
              <a:path h="5662192" w="8387311">
                <a:moveTo>
                  <a:pt x="0" y="0"/>
                </a:moveTo>
                <a:lnTo>
                  <a:pt x="8387311" y="0"/>
                </a:lnTo>
                <a:lnTo>
                  <a:pt x="8387311" y="5662192"/>
                </a:lnTo>
                <a:lnTo>
                  <a:pt x="0" y="566219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311942" y="264517"/>
            <a:ext cx="14813083" cy="1228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>
                <a:solidFill>
                  <a:srgbClr val="003EA8"/>
                </a:solidFill>
                <a:latin typeface="Arita Dotum Bold"/>
                <a:ea typeface="Arita Dotum Bold"/>
              </a:rPr>
              <a:t>Gensim을 이용한LDA 토픽모델링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187576" y="3099965"/>
            <a:ext cx="6581429" cy="19265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sz="3199">
                <a:solidFill>
                  <a:srgbClr val="000000"/>
                </a:solidFill>
                <a:latin typeface="Arita Dotum Bold"/>
              </a:rPr>
              <a:t>What &amp; Why</a:t>
            </a:r>
          </a:p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000000"/>
                </a:solidFill>
                <a:latin typeface="Arita Dotum Medium"/>
                <a:ea typeface="Arita Dotum Medium"/>
              </a:rPr>
              <a:t>텍스트 데이터 내에서 주제를 발견하는 과정. 다양한 리뷰들 속에서 백종원의 프랜차이즈에 대한 공통된 토픽이나 주제를 식별하기 위해 필요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187576" y="6385928"/>
            <a:ext cx="6837860" cy="19264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sz="3199">
                <a:solidFill>
                  <a:srgbClr val="000000"/>
                </a:solidFill>
                <a:latin typeface="Arita Dotum Bold"/>
              </a:rPr>
              <a:t>How</a:t>
            </a:r>
          </a:p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000000"/>
                </a:solidFill>
                <a:latin typeface="Arita Dotum Medium"/>
                <a:ea typeface="Arita Dotum Medium"/>
              </a:rPr>
              <a:t> Gensim 라이브러리 사용하여 LDA 토픽 모델링을 수행. 리뷰 데이터를 여러 토픽으로 분류, 각 토픽이 어떤 주제를 나타내는지 분석 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05495" y="187460"/>
            <a:ext cx="16439375" cy="1392364"/>
            <a:chOff x="0" y="0"/>
            <a:chExt cx="5997128" cy="50793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997129" cy="507938"/>
            </a:xfrm>
            <a:custGeom>
              <a:avLst/>
              <a:gdLst/>
              <a:ahLst/>
              <a:cxnLst/>
              <a:rect r="r" b="b" t="t" l="l"/>
              <a:pathLst>
                <a:path h="507938" w="5997129">
                  <a:moveTo>
                    <a:pt x="0" y="0"/>
                  </a:moveTo>
                  <a:lnTo>
                    <a:pt x="5997129" y="0"/>
                  </a:lnTo>
                  <a:lnTo>
                    <a:pt x="5997129" y="507938"/>
                  </a:lnTo>
                  <a:lnTo>
                    <a:pt x="0" y="507938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0153743" y="9371601"/>
            <a:ext cx="573798" cy="822649"/>
          </a:xfrm>
          <a:custGeom>
            <a:avLst/>
            <a:gdLst/>
            <a:ahLst/>
            <a:cxnLst/>
            <a:rect r="r" b="b" t="t" l="l"/>
            <a:pathLst>
              <a:path h="822649" w="573798">
                <a:moveTo>
                  <a:pt x="0" y="0"/>
                </a:moveTo>
                <a:lnTo>
                  <a:pt x="573797" y="0"/>
                </a:lnTo>
                <a:lnTo>
                  <a:pt x="573797" y="822649"/>
                </a:lnTo>
                <a:lnTo>
                  <a:pt x="0" y="82264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608297" y="714596"/>
            <a:ext cx="2359788" cy="836652"/>
          </a:xfrm>
          <a:custGeom>
            <a:avLst/>
            <a:gdLst/>
            <a:ahLst/>
            <a:cxnLst/>
            <a:rect r="r" b="b" t="t" l="l"/>
            <a:pathLst>
              <a:path h="836652" w="2359788">
                <a:moveTo>
                  <a:pt x="0" y="0"/>
                </a:moveTo>
                <a:lnTo>
                  <a:pt x="2359788" y="0"/>
                </a:lnTo>
                <a:lnTo>
                  <a:pt x="2359788" y="836652"/>
                </a:lnTo>
                <a:lnTo>
                  <a:pt x="0" y="83665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905495" y="1792715"/>
            <a:ext cx="16353805" cy="7621787"/>
            <a:chOff x="0" y="0"/>
            <a:chExt cx="5298149" cy="246923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5298149" cy="2469233"/>
            </a:xfrm>
            <a:custGeom>
              <a:avLst/>
              <a:gdLst/>
              <a:ahLst/>
              <a:cxnLst/>
              <a:rect r="r" b="b" t="t" l="l"/>
              <a:pathLst>
                <a:path h="2469233" w="5298149">
                  <a:moveTo>
                    <a:pt x="0" y="0"/>
                  </a:moveTo>
                  <a:lnTo>
                    <a:pt x="5298149" y="0"/>
                  </a:lnTo>
                  <a:lnTo>
                    <a:pt x="5298149" y="2469233"/>
                  </a:lnTo>
                  <a:lnTo>
                    <a:pt x="0" y="2469233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11989663" y="8797919"/>
            <a:ext cx="7147788" cy="1728465"/>
          </a:xfrm>
          <a:custGeom>
            <a:avLst/>
            <a:gdLst/>
            <a:ahLst/>
            <a:cxnLst/>
            <a:rect r="r" b="b" t="t" l="l"/>
            <a:pathLst>
              <a:path h="1728465" w="7147788">
                <a:moveTo>
                  <a:pt x="0" y="0"/>
                </a:moveTo>
                <a:lnTo>
                  <a:pt x="7147788" y="0"/>
                </a:lnTo>
                <a:lnTo>
                  <a:pt x="7147788" y="1728465"/>
                </a:lnTo>
                <a:lnTo>
                  <a:pt x="0" y="172846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172747" y="2046293"/>
            <a:ext cx="15819301" cy="2313286"/>
          </a:xfrm>
          <a:custGeom>
            <a:avLst/>
            <a:gdLst/>
            <a:ahLst/>
            <a:cxnLst/>
            <a:rect r="r" b="b" t="t" l="l"/>
            <a:pathLst>
              <a:path h="2313286" w="15819301">
                <a:moveTo>
                  <a:pt x="0" y="0"/>
                </a:moveTo>
                <a:lnTo>
                  <a:pt x="15819301" y="0"/>
                </a:lnTo>
                <a:lnTo>
                  <a:pt x="15819301" y="2313286"/>
                </a:lnTo>
                <a:lnTo>
                  <a:pt x="0" y="231328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-1591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311942" y="264517"/>
            <a:ext cx="14813083" cy="1228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>
                <a:solidFill>
                  <a:srgbClr val="003EA8"/>
                </a:solidFill>
                <a:ea typeface="Arita Dotum Bold"/>
              </a:rPr>
              <a:t>토픽 모델링 결과 분석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69859" y="4369104"/>
            <a:ext cx="14855166" cy="49206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039"/>
              </a:lnSpc>
            </a:pPr>
            <a:r>
              <a:rPr lang="en-US" sz="3599">
                <a:solidFill>
                  <a:srgbClr val="000000"/>
                </a:solidFill>
                <a:latin typeface="Arita Dotum Bold"/>
              </a:rPr>
              <a:t>Result</a:t>
            </a:r>
          </a:p>
          <a:p>
            <a:pPr>
              <a:lnSpc>
                <a:spcPts val="3779"/>
              </a:lnSpc>
              <a:spcBef>
                <a:spcPct val="0"/>
              </a:spcBef>
            </a:pPr>
            <a:r>
              <a:rPr lang="en-US" sz="2699">
                <a:solidFill>
                  <a:srgbClr val="000000"/>
                </a:solidFill>
                <a:latin typeface="Arita Dotum Medium"/>
                <a:ea typeface="Arita Dotum Medium"/>
              </a:rPr>
              <a:t>• 5가지의 토픽이 각각 나눠져 있으며 키워드도 잘 모였음</a:t>
            </a:r>
          </a:p>
          <a:p>
            <a:pPr>
              <a:lnSpc>
                <a:spcPts val="3779"/>
              </a:lnSpc>
              <a:spcBef>
                <a:spcPct val="0"/>
              </a:spcBef>
            </a:pPr>
            <a:r>
              <a:rPr lang="en-US" sz="2699">
                <a:solidFill>
                  <a:srgbClr val="000000"/>
                </a:solidFill>
                <a:latin typeface="Arita Dotum Light"/>
                <a:ea typeface="Arita Dotum Light"/>
              </a:rPr>
              <a:t>- Table 0. 한식</a:t>
            </a:r>
          </a:p>
          <a:p>
            <a:pPr>
              <a:lnSpc>
                <a:spcPts val="3779"/>
              </a:lnSpc>
              <a:spcBef>
                <a:spcPct val="0"/>
              </a:spcBef>
            </a:pPr>
            <a:r>
              <a:rPr lang="en-US" sz="2699">
                <a:solidFill>
                  <a:srgbClr val="000000"/>
                </a:solidFill>
                <a:latin typeface="Arita Dotum Light"/>
                <a:ea typeface="Arita Dotum Light"/>
              </a:rPr>
              <a:t>- Table 1. 양식</a:t>
            </a:r>
          </a:p>
          <a:p>
            <a:pPr>
              <a:lnSpc>
                <a:spcPts val="3779"/>
              </a:lnSpc>
              <a:spcBef>
                <a:spcPct val="0"/>
              </a:spcBef>
            </a:pPr>
            <a:r>
              <a:rPr lang="en-US" sz="2699">
                <a:solidFill>
                  <a:srgbClr val="000000"/>
                </a:solidFill>
                <a:latin typeface="Arita Dotum Light"/>
                <a:ea typeface="Arita Dotum Light"/>
              </a:rPr>
              <a:t>- Table 2. 일식</a:t>
            </a:r>
          </a:p>
          <a:p>
            <a:pPr>
              <a:lnSpc>
                <a:spcPts val="3779"/>
              </a:lnSpc>
              <a:spcBef>
                <a:spcPct val="0"/>
              </a:spcBef>
            </a:pPr>
            <a:r>
              <a:rPr lang="en-US" sz="2699">
                <a:solidFill>
                  <a:srgbClr val="000000"/>
                </a:solidFill>
                <a:latin typeface="Arita Dotum Light"/>
                <a:ea typeface="Arita Dotum Light"/>
              </a:rPr>
              <a:t>- Table 3. 중식</a:t>
            </a:r>
          </a:p>
          <a:p>
            <a:pPr>
              <a:lnSpc>
                <a:spcPts val="3779"/>
              </a:lnSpc>
              <a:spcBef>
                <a:spcPct val="0"/>
              </a:spcBef>
            </a:pPr>
            <a:r>
              <a:rPr lang="en-US" sz="2699">
                <a:solidFill>
                  <a:srgbClr val="000000"/>
                </a:solidFill>
                <a:latin typeface="Arita Dotum Light"/>
                <a:ea typeface="Arita Dotum Light"/>
              </a:rPr>
              <a:t>- Table 4. 카페</a:t>
            </a:r>
          </a:p>
          <a:p>
            <a:pPr>
              <a:lnSpc>
                <a:spcPts val="3779"/>
              </a:lnSpc>
              <a:spcBef>
                <a:spcPct val="0"/>
              </a:spcBef>
            </a:pPr>
          </a:p>
          <a:p>
            <a:pPr>
              <a:lnSpc>
                <a:spcPts val="3779"/>
              </a:lnSpc>
              <a:spcBef>
                <a:spcPct val="0"/>
              </a:spcBef>
            </a:pPr>
            <a:r>
              <a:rPr lang="en-US" sz="2699">
                <a:solidFill>
                  <a:srgbClr val="000000"/>
                </a:solidFill>
                <a:latin typeface="Arita Dotum Medium"/>
                <a:ea typeface="Arita Dotum Medium"/>
              </a:rPr>
              <a:t>• 4 만에 가까운 데이터를 수집하고 꼼꼼한 전처리 과정을 가졌음에도 불구하고 위와 같은 유효한 데이터를 얻기 위해 굉장히 많은 시도가 필요했음 (30passes로 random state 200번 가까이 돌린 결과…)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05495" y="187460"/>
            <a:ext cx="16439375" cy="1392364"/>
            <a:chOff x="0" y="0"/>
            <a:chExt cx="5997128" cy="50793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997129" cy="507938"/>
            </a:xfrm>
            <a:custGeom>
              <a:avLst/>
              <a:gdLst/>
              <a:ahLst/>
              <a:cxnLst/>
              <a:rect r="r" b="b" t="t" l="l"/>
              <a:pathLst>
                <a:path h="507938" w="5997129">
                  <a:moveTo>
                    <a:pt x="0" y="0"/>
                  </a:moveTo>
                  <a:lnTo>
                    <a:pt x="5997129" y="0"/>
                  </a:lnTo>
                  <a:lnTo>
                    <a:pt x="5997129" y="507938"/>
                  </a:lnTo>
                  <a:lnTo>
                    <a:pt x="0" y="507938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0153743" y="9371601"/>
            <a:ext cx="573798" cy="822649"/>
          </a:xfrm>
          <a:custGeom>
            <a:avLst/>
            <a:gdLst/>
            <a:ahLst/>
            <a:cxnLst/>
            <a:rect r="r" b="b" t="t" l="l"/>
            <a:pathLst>
              <a:path h="822649" w="573798">
                <a:moveTo>
                  <a:pt x="0" y="0"/>
                </a:moveTo>
                <a:lnTo>
                  <a:pt x="573797" y="0"/>
                </a:lnTo>
                <a:lnTo>
                  <a:pt x="573797" y="822649"/>
                </a:lnTo>
                <a:lnTo>
                  <a:pt x="0" y="82264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608297" y="714596"/>
            <a:ext cx="2359788" cy="836652"/>
          </a:xfrm>
          <a:custGeom>
            <a:avLst/>
            <a:gdLst/>
            <a:ahLst/>
            <a:cxnLst/>
            <a:rect r="r" b="b" t="t" l="l"/>
            <a:pathLst>
              <a:path h="836652" w="2359788">
                <a:moveTo>
                  <a:pt x="0" y="0"/>
                </a:moveTo>
                <a:lnTo>
                  <a:pt x="2359788" y="0"/>
                </a:lnTo>
                <a:lnTo>
                  <a:pt x="2359788" y="836652"/>
                </a:lnTo>
                <a:lnTo>
                  <a:pt x="0" y="83665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905495" y="1792715"/>
            <a:ext cx="16353805" cy="7621787"/>
            <a:chOff x="0" y="0"/>
            <a:chExt cx="5298149" cy="246923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5298149" cy="2469233"/>
            </a:xfrm>
            <a:custGeom>
              <a:avLst/>
              <a:gdLst/>
              <a:ahLst/>
              <a:cxnLst/>
              <a:rect r="r" b="b" t="t" l="l"/>
              <a:pathLst>
                <a:path h="2469233" w="5298149">
                  <a:moveTo>
                    <a:pt x="0" y="0"/>
                  </a:moveTo>
                  <a:lnTo>
                    <a:pt x="5298149" y="0"/>
                  </a:lnTo>
                  <a:lnTo>
                    <a:pt x="5298149" y="2469233"/>
                  </a:lnTo>
                  <a:lnTo>
                    <a:pt x="0" y="2469233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11989663" y="8797919"/>
            <a:ext cx="7147788" cy="1728465"/>
          </a:xfrm>
          <a:custGeom>
            <a:avLst/>
            <a:gdLst/>
            <a:ahLst/>
            <a:cxnLst/>
            <a:rect r="r" b="b" t="t" l="l"/>
            <a:pathLst>
              <a:path h="1728465" w="7147788">
                <a:moveTo>
                  <a:pt x="0" y="0"/>
                </a:moveTo>
                <a:lnTo>
                  <a:pt x="7147788" y="0"/>
                </a:lnTo>
                <a:lnTo>
                  <a:pt x="7147788" y="1728465"/>
                </a:lnTo>
                <a:lnTo>
                  <a:pt x="0" y="172846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172747" y="2046293"/>
            <a:ext cx="15819301" cy="2313286"/>
          </a:xfrm>
          <a:custGeom>
            <a:avLst/>
            <a:gdLst/>
            <a:ahLst/>
            <a:cxnLst/>
            <a:rect r="r" b="b" t="t" l="l"/>
            <a:pathLst>
              <a:path h="2313286" w="15819301">
                <a:moveTo>
                  <a:pt x="0" y="0"/>
                </a:moveTo>
                <a:lnTo>
                  <a:pt x="15819301" y="0"/>
                </a:lnTo>
                <a:lnTo>
                  <a:pt x="15819301" y="2313286"/>
                </a:lnTo>
                <a:lnTo>
                  <a:pt x="0" y="231328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-1591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311942" y="264517"/>
            <a:ext cx="14813083" cy="1228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>
                <a:solidFill>
                  <a:srgbClr val="003EA8"/>
                </a:solidFill>
                <a:ea typeface="Arita Dotum Bold"/>
              </a:rPr>
              <a:t>토픽 모델링 결과 분석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69859" y="4369104"/>
            <a:ext cx="14855166" cy="49206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039"/>
              </a:lnSpc>
            </a:pPr>
            <a:r>
              <a:rPr lang="en-US" sz="3599">
                <a:solidFill>
                  <a:srgbClr val="000000"/>
                </a:solidFill>
                <a:latin typeface="Arita Dotum Bold"/>
              </a:rPr>
              <a:t>Result</a:t>
            </a:r>
          </a:p>
          <a:p>
            <a:pPr>
              <a:lnSpc>
                <a:spcPts val="3779"/>
              </a:lnSpc>
              <a:spcBef>
                <a:spcPct val="0"/>
              </a:spcBef>
            </a:pPr>
            <a:r>
              <a:rPr lang="en-US" sz="2699">
                <a:solidFill>
                  <a:srgbClr val="000000"/>
                </a:solidFill>
                <a:latin typeface="Arita Dotum Medium"/>
                <a:ea typeface="Arita Dotum Medium"/>
              </a:rPr>
              <a:t>• 5가지의 토픽이 각각 나눠져 있으며 키워드도 잘 모였음</a:t>
            </a:r>
          </a:p>
          <a:p>
            <a:pPr>
              <a:lnSpc>
                <a:spcPts val="3779"/>
              </a:lnSpc>
              <a:spcBef>
                <a:spcPct val="0"/>
              </a:spcBef>
            </a:pPr>
            <a:r>
              <a:rPr lang="en-US" sz="2699">
                <a:solidFill>
                  <a:srgbClr val="000000"/>
                </a:solidFill>
                <a:latin typeface="Arita Dotum Light"/>
                <a:ea typeface="Arita Dotum Light"/>
              </a:rPr>
              <a:t>- Table 0. 한식</a:t>
            </a:r>
          </a:p>
          <a:p>
            <a:pPr>
              <a:lnSpc>
                <a:spcPts val="3779"/>
              </a:lnSpc>
              <a:spcBef>
                <a:spcPct val="0"/>
              </a:spcBef>
            </a:pPr>
            <a:r>
              <a:rPr lang="en-US" sz="2699">
                <a:solidFill>
                  <a:srgbClr val="000000"/>
                </a:solidFill>
                <a:latin typeface="Arita Dotum Light"/>
                <a:ea typeface="Arita Dotum Light"/>
              </a:rPr>
              <a:t>- Table 1. 양식</a:t>
            </a:r>
          </a:p>
          <a:p>
            <a:pPr>
              <a:lnSpc>
                <a:spcPts val="3779"/>
              </a:lnSpc>
              <a:spcBef>
                <a:spcPct val="0"/>
              </a:spcBef>
            </a:pPr>
            <a:r>
              <a:rPr lang="en-US" sz="2699">
                <a:solidFill>
                  <a:srgbClr val="000000"/>
                </a:solidFill>
                <a:latin typeface="Arita Dotum Light"/>
                <a:ea typeface="Arita Dotum Light"/>
              </a:rPr>
              <a:t>- Table 2. 일식</a:t>
            </a:r>
          </a:p>
          <a:p>
            <a:pPr>
              <a:lnSpc>
                <a:spcPts val="3779"/>
              </a:lnSpc>
              <a:spcBef>
                <a:spcPct val="0"/>
              </a:spcBef>
            </a:pPr>
            <a:r>
              <a:rPr lang="en-US" sz="2699">
                <a:solidFill>
                  <a:srgbClr val="000000"/>
                </a:solidFill>
                <a:latin typeface="Arita Dotum Light"/>
                <a:ea typeface="Arita Dotum Light"/>
              </a:rPr>
              <a:t>- Table 3. 중식</a:t>
            </a:r>
          </a:p>
          <a:p>
            <a:pPr>
              <a:lnSpc>
                <a:spcPts val="3779"/>
              </a:lnSpc>
              <a:spcBef>
                <a:spcPct val="0"/>
              </a:spcBef>
            </a:pPr>
            <a:r>
              <a:rPr lang="en-US" sz="2699">
                <a:solidFill>
                  <a:srgbClr val="000000"/>
                </a:solidFill>
                <a:latin typeface="Arita Dotum Light"/>
                <a:ea typeface="Arita Dotum Light"/>
              </a:rPr>
              <a:t>- Table 4. 카페</a:t>
            </a:r>
          </a:p>
          <a:p>
            <a:pPr>
              <a:lnSpc>
                <a:spcPts val="3779"/>
              </a:lnSpc>
              <a:spcBef>
                <a:spcPct val="0"/>
              </a:spcBef>
            </a:pPr>
          </a:p>
          <a:p>
            <a:pPr>
              <a:lnSpc>
                <a:spcPts val="3779"/>
              </a:lnSpc>
              <a:spcBef>
                <a:spcPct val="0"/>
              </a:spcBef>
            </a:pPr>
            <a:r>
              <a:rPr lang="en-US" sz="2699">
                <a:solidFill>
                  <a:srgbClr val="000000"/>
                </a:solidFill>
                <a:latin typeface="Arita Dotum Medium"/>
                <a:ea typeface="Arita Dotum Medium"/>
              </a:rPr>
              <a:t>• 4 만에 가까운 데이터를 수집하고 꼼꼼한 전처리 과정을 가졌음에도 불구하고 위와 같은 유효한 데이터를 얻기 위해 굉장히 많은 시도가 필요했음 (30passes로 random state 200번 가까이 돌린 결과…)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05495" y="187460"/>
            <a:ext cx="16439375" cy="1392364"/>
            <a:chOff x="0" y="0"/>
            <a:chExt cx="5997128" cy="50793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997129" cy="507938"/>
            </a:xfrm>
            <a:custGeom>
              <a:avLst/>
              <a:gdLst/>
              <a:ahLst/>
              <a:cxnLst/>
              <a:rect r="r" b="b" t="t" l="l"/>
              <a:pathLst>
                <a:path h="507938" w="5997129">
                  <a:moveTo>
                    <a:pt x="0" y="0"/>
                  </a:moveTo>
                  <a:lnTo>
                    <a:pt x="5997129" y="0"/>
                  </a:lnTo>
                  <a:lnTo>
                    <a:pt x="5997129" y="507938"/>
                  </a:lnTo>
                  <a:lnTo>
                    <a:pt x="0" y="507938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1702764" y="8942224"/>
            <a:ext cx="573798" cy="822649"/>
          </a:xfrm>
          <a:custGeom>
            <a:avLst/>
            <a:gdLst/>
            <a:ahLst/>
            <a:cxnLst/>
            <a:rect r="r" b="b" t="t" l="l"/>
            <a:pathLst>
              <a:path h="822649" w="573798">
                <a:moveTo>
                  <a:pt x="0" y="0"/>
                </a:moveTo>
                <a:lnTo>
                  <a:pt x="573798" y="0"/>
                </a:lnTo>
                <a:lnTo>
                  <a:pt x="573798" y="822649"/>
                </a:lnTo>
                <a:lnTo>
                  <a:pt x="0" y="82264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608297" y="714596"/>
            <a:ext cx="2359788" cy="836652"/>
          </a:xfrm>
          <a:custGeom>
            <a:avLst/>
            <a:gdLst/>
            <a:ahLst/>
            <a:cxnLst/>
            <a:rect r="r" b="b" t="t" l="l"/>
            <a:pathLst>
              <a:path h="836652" w="2359788">
                <a:moveTo>
                  <a:pt x="0" y="0"/>
                </a:moveTo>
                <a:lnTo>
                  <a:pt x="2359788" y="0"/>
                </a:lnTo>
                <a:lnTo>
                  <a:pt x="2359788" y="836652"/>
                </a:lnTo>
                <a:lnTo>
                  <a:pt x="0" y="83665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1273363" y="2083425"/>
            <a:ext cx="6833794" cy="7115214"/>
            <a:chOff x="0" y="0"/>
            <a:chExt cx="2213947" cy="230511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213947" cy="2305119"/>
            </a:xfrm>
            <a:custGeom>
              <a:avLst/>
              <a:gdLst/>
              <a:ahLst/>
              <a:cxnLst/>
              <a:rect r="r" b="b" t="t" l="l"/>
              <a:pathLst>
                <a:path h="2305119" w="2213947">
                  <a:moveTo>
                    <a:pt x="0" y="0"/>
                  </a:moveTo>
                  <a:lnTo>
                    <a:pt x="2213947" y="0"/>
                  </a:lnTo>
                  <a:lnTo>
                    <a:pt x="2213947" y="2305119"/>
                  </a:lnTo>
                  <a:lnTo>
                    <a:pt x="0" y="2305119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11989663" y="8797919"/>
            <a:ext cx="7147788" cy="1728465"/>
          </a:xfrm>
          <a:custGeom>
            <a:avLst/>
            <a:gdLst/>
            <a:ahLst/>
            <a:cxnLst/>
            <a:rect r="r" b="b" t="t" l="l"/>
            <a:pathLst>
              <a:path h="1728465" w="7147788">
                <a:moveTo>
                  <a:pt x="0" y="0"/>
                </a:moveTo>
                <a:lnTo>
                  <a:pt x="7147788" y="0"/>
                </a:lnTo>
                <a:lnTo>
                  <a:pt x="7147788" y="1728465"/>
                </a:lnTo>
                <a:lnTo>
                  <a:pt x="0" y="172846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311942" y="264517"/>
            <a:ext cx="14813083" cy="1228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>
                <a:solidFill>
                  <a:srgbClr val="003EA8"/>
                </a:solidFill>
                <a:latin typeface="Arita Dotum Bold"/>
              </a:rPr>
              <a:t> WordCloud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392518" y="6050799"/>
            <a:ext cx="6434005" cy="18704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sz="3199">
                <a:solidFill>
                  <a:srgbClr val="000000"/>
                </a:solidFill>
                <a:latin typeface="Arita Dotum Bold"/>
              </a:rPr>
              <a:t>How</a:t>
            </a:r>
          </a:p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Arita Dotum Medium"/>
                <a:ea typeface="Arita Dotum Medium"/>
              </a:rPr>
              <a:t>LDA 모델의 각 토픽별 주요 단어와 그 가중치를 기반으로 WordCloud를 생성. 이를 통해 토픽의 주요 키워드와 그 중요도를 시각적으로 강조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392518" y="2837306"/>
            <a:ext cx="6595483" cy="18704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sz="3199">
                <a:solidFill>
                  <a:srgbClr val="000000"/>
                </a:solidFill>
                <a:latin typeface="Arita Dotum Bold"/>
              </a:rPr>
              <a:t>What &amp; Why</a:t>
            </a:r>
          </a:p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Arita Dotum Medium"/>
                <a:ea typeface="Arita Dotum Medium"/>
              </a:rPr>
              <a:t>텍스트 데이터에서 주요 키워드를 시각적으로 돋보이게 표현하는 데 효과적인 도구로, 이를 통해 각 토픽의 핵심 단어, 중요도 파악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7238423" y="4303594"/>
            <a:ext cx="3773519" cy="3573383"/>
          </a:xfrm>
          <a:custGeom>
            <a:avLst/>
            <a:gdLst/>
            <a:ahLst/>
            <a:cxnLst/>
            <a:rect r="r" b="b" t="t" l="l"/>
            <a:pathLst>
              <a:path h="3573383" w="3773519">
                <a:moveTo>
                  <a:pt x="0" y="0"/>
                </a:moveTo>
                <a:lnTo>
                  <a:pt x="3773519" y="0"/>
                </a:lnTo>
                <a:lnTo>
                  <a:pt x="3773519" y="3573383"/>
                </a:lnTo>
                <a:lnTo>
                  <a:pt x="0" y="357338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-1055" r="0" b="-4545"/>
            </a:stretch>
          </a:blipFill>
          <a:ln w="38100" cap="sq">
            <a:solidFill>
              <a:srgbClr val="003EA8"/>
            </a:solidFill>
            <a:prstDash val="solid"/>
            <a:miter/>
          </a:ln>
        </p:spPr>
      </p:sp>
      <p:sp>
        <p:nvSpPr>
          <p:cNvPr name="Freeform 14" id="14"/>
          <p:cNvSpPr/>
          <p:nvPr/>
        </p:nvSpPr>
        <p:spPr>
          <a:xfrm flipH="false" flipV="false" rot="0">
            <a:off x="620225" y="2508336"/>
            <a:ext cx="3573383" cy="3573383"/>
          </a:xfrm>
          <a:custGeom>
            <a:avLst/>
            <a:gdLst/>
            <a:ahLst/>
            <a:cxnLst/>
            <a:rect r="r" b="b" t="t" l="l"/>
            <a:pathLst>
              <a:path h="3573383" w="3573383">
                <a:moveTo>
                  <a:pt x="0" y="0"/>
                </a:moveTo>
                <a:lnTo>
                  <a:pt x="3573383" y="0"/>
                </a:lnTo>
                <a:lnTo>
                  <a:pt x="3573383" y="3573383"/>
                </a:lnTo>
                <a:lnTo>
                  <a:pt x="0" y="357338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  <a:ln w="38100" cap="sq">
            <a:solidFill>
              <a:srgbClr val="003EA8"/>
            </a:solidFill>
            <a:prstDash val="solid"/>
            <a:miter/>
          </a:ln>
        </p:spPr>
      </p:sp>
      <p:sp>
        <p:nvSpPr>
          <p:cNvPr name="Freeform 15" id="15"/>
          <p:cNvSpPr/>
          <p:nvPr/>
        </p:nvSpPr>
        <p:spPr>
          <a:xfrm flipH="false" flipV="false" rot="0">
            <a:off x="3927360" y="2265297"/>
            <a:ext cx="3573383" cy="3573383"/>
          </a:xfrm>
          <a:custGeom>
            <a:avLst/>
            <a:gdLst/>
            <a:ahLst/>
            <a:cxnLst/>
            <a:rect r="r" b="b" t="t" l="l"/>
            <a:pathLst>
              <a:path h="3573383" w="3573383">
                <a:moveTo>
                  <a:pt x="0" y="0"/>
                </a:moveTo>
                <a:lnTo>
                  <a:pt x="3573383" y="0"/>
                </a:lnTo>
                <a:lnTo>
                  <a:pt x="3573383" y="3573383"/>
                </a:lnTo>
                <a:lnTo>
                  <a:pt x="0" y="3573383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  <a:ln w="38100" cap="sq">
            <a:solidFill>
              <a:srgbClr val="003EA8"/>
            </a:solidFill>
            <a:prstDash val="solid"/>
            <a:miter/>
          </a:ln>
        </p:spPr>
      </p:sp>
      <p:sp>
        <p:nvSpPr>
          <p:cNvPr name="Freeform 16" id="16"/>
          <p:cNvSpPr/>
          <p:nvPr/>
        </p:nvSpPr>
        <p:spPr>
          <a:xfrm flipH="false" flipV="false" rot="0">
            <a:off x="274505" y="6009297"/>
            <a:ext cx="3652855" cy="3652855"/>
          </a:xfrm>
          <a:custGeom>
            <a:avLst/>
            <a:gdLst/>
            <a:ahLst/>
            <a:cxnLst/>
            <a:rect r="r" b="b" t="t" l="l"/>
            <a:pathLst>
              <a:path h="3652855" w="3652855">
                <a:moveTo>
                  <a:pt x="0" y="0"/>
                </a:moveTo>
                <a:lnTo>
                  <a:pt x="3652855" y="0"/>
                </a:lnTo>
                <a:lnTo>
                  <a:pt x="3652855" y="3652855"/>
                </a:lnTo>
                <a:lnTo>
                  <a:pt x="0" y="3652855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  <a:ln w="38100" cap="sq">
            <a:solidFill>
              <a:srgbClr val="003EA8"/>
            </a:solidFill>
            <a:prstDash val="solid"/>
            <a:miter/>
          </a:ln>
        </p:spPr>
      </p:sp>
      <p:sp>
        <p:nvSpPr>
          <p:cNvPr name="Freeform 17" id="17"/>
          <p:cNvSpPr/>
          <p:nvPr/>
        </p:nvSpPr>
        <p:spPr>
          <a:xfrm flipH="false" flipV="false" rot="0">
            <a:off x="3788228" y="5641032"/>
            <a:ext cx="3712516" cy="3712516"/>
          </a:xfrm>
          <a:custGeom>
            <a:avLst/>
            <a:gdLst/>
            <a:ahLst/>
            <a:cxnLst/>
            <a:rect r="r" b="b" t="t" l="l"/>
            <a:pathLst>
              <a:path h="3712516" w="3712516">
                <a:moveTo>
                  <a:pt x="0" y="0"/>
                </a:moveTo>
                <a:lnTo>
                  <a:pt x="3712515" y="0"/>
                </a:lnTo>
                <a:lnTo>
                  <a:pt x="3712515" y="3712516"/>
                </a:lnTo>
                <a:lnTo>
                  <a:pt x="0" y="3712516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  <a:ln w="38100" cap="sq">
            <a:solidFill>
              <a:srgbClr val="003EA8"/>
            </a:solidFill>
            <a:prstDash val="solid"/>
            <a:miter/>
          </a:ln>
        </p:spPr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05495" y="187460"/>
            <a:ext cx="16439375" cy="1392364"/>
            <a:chOff x="0" y="0"/>
            <a:chExt cx="5997128" cy="50793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997129" cy="507938"/>
            </a:xfrm>
            <a:custGeom>
              <a:avLst/>
              <a:gdLst/>
              <a:ahLst/>
              <a:cxnLst/>
              <a:rect r="r" b="b" t="t" l="l"/>
              <a:pathLst>
                <a:path h="507938" w="5997129">
                  <a:moveTo>
                    <a:pt x="0" y="0"/>
                  </a:moveTo>
                  <a:lnTo>
                    <a:pt x="5997129" y="0"/>
                  </a:lnTo>
                  <a:lnTo>
                    <a:pt x="5997129" y="507938"/>
                  </a:lnTo>
                  <a:lnTo>
                    <a:pt x="0" y="507938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1287026" y="9010949"/>
            <a:ext cx="573798" cy="822649"/>
          </a:xfrm>
          <a:custGeom>
            <a:avLst/>
            <a:gdLst/>
            <a:ahLst/>
            <a:cxnLst/>
            <a:rect r="r" b="b" t="t" l="l"/>
            <a:pathLst>
              <a:path h="822649" w="573798">
                <a:moveTo>
                  <a:pt x="0" y="0"/>
                </a:moveTo>
                <a:lnTo>
                  <a:pt x="573798" y="0"/>
                </a:lnTo>
                <a:lnTo>
                  <a:pt x="573798" y="822649"/>
                </a:lnTo>
                <a:lnTo>
                  <a:pt x="0" y="82264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608297" y="1161497"/>
            <a:ext cx="2359788" cy="836652"/>
          </a:xfrm>
          <a:custGeom>
            <a:avLst/>
            <a:gdLst/>
            <a:ahLst/>
            <a:cxnLst/>
            <a:rect r="r" b="b" t="t" l="l"/>
            <a:pathLst>
              <a:path h="836652" w="2359788">
                <a:moveTo>
                  <a:pt x="0" y="0"/>
                </a:moveTo>
                <a:lnTo>
                  <a:pt x="2359788" y="0"/>
                </a:lnTo>
                <a:lnTo>
                  <a:pt x="2359788" y="836652"/>
                </a:lnTo>
                <a:lnTo>
                  <a:pt x="0" y="83665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0190219" y="2143086"/>
            <a:ext cx="7770854" cy="7115214"/>
            <a:chOff x="0" y="0"/>
            <a:chExt cx="2517527" cy="230511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517527" cy="2305119"/>
            </a:xfrm>
            <a:custGeom>
              <a:avLst/>
              <a:gdLst/>
              <a:ahLst/>
              <a:cxnLst/>
              <a:rect r="r" b="b" t="t" l="l"/>
              <a:pathLst>
                <a:path h="2305119" w="2517527">
                  <a:moveTo>
                    <a:pt x="0" y="0"/>
                  </a:moveTo>
                  <a:lnTo>
                    <a:pt x="2517527" y="0"/>
                  </a:lnTo>
                  <a:lnTo>
                    <a:pt x="2517527" y="2305119"/>
                  </a:lnTo>
                  <a:lnTo>
                    <a:pt x="0" y="2305119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11989663" y="8797919"/>
            <a:ext cx="7147788" cy="1728465"/>
          </a:xfrm>
          <a:custGeom>
            <a:avLst/>
            <a:gdLst/>
            <a:ahLst/>
            <a:cxnLst/>
            <a:rect r="r" b="b" t="t" l="l"/>
            <a:pathLst>
              <a:path h="1728465" w="7147788">
                <a:moveTo>
                  <a:pt x="0" y="0"/>
                </a:moveTo>
                <a:lnTo>
                  <a:pt x="7147788" y="0"/>
                </a:lnTo>
                <a:lnTo>
                  <a:pt x="7147788" y="1728465"/>
                </a:lnTo>
                <a:lnTo>
                  <a:pt x="0" y="172846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15826" y="2552146"/>
            <a:ext cx="9706536" cy="6297093"/>
          </a:xfrm>
          <a:custGeom>
            <a:avLst/>
            <a:gdLst/>
            <a:ahLst/>
            <a:cxnLst/>
            <a:rect r="r" b="b" t="t" l="l"/>
            <a:pathLst>
              <a:path h="6297093" w="9706536">
                <a:moveTo>
                  <a:pt x="0" y="0"/>
                </a:moveTo>
                <a:lnTo>
                  <a:pt x="9706536" y="0"/>
                </a:lnTo>
                <a:lnTo>
                  <a:pt x="9706536" y="6297094"/>
                </a:lnTo>
                <a:lnTo>
                  <a:pt x="0" y="629709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-8615" r="0" b="-8615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207110" y="409536"/>
            <a:ext cx="15873780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280"/>
              </a:lnSpc>
            </a:pPr>
            <a:r>
              <a:rPr lang="en-US" sz="6900">
                <a:solidFill>
                  <a:srgbClr val="003EA8"/>
                </a:solidFill>
                <a:latin typeface="Arita Dotum Bold"/>
                <a:ea typeface="Arita Dotum Bold"/>
              </a:rPr>
              <a:t>plotly의 Network Graph을 이용한 시각화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444381" y="5634018"/>
            <a:ext cx="7282857" cy="22910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39"/>
              </a:lnSpc>
            </a:pPr>
            <a:r>
              <a:rPr lang="en-US" sz="3099">
                <a:solidFill>
                  <a:srgbClr val="000000"/>
                </a:solidFill>
                <a:latin typeface="Arita Dotum Bold"/>
              </a:rPr>
              <a:t>How</a:t>
            </a:r>
          </a:p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Arita Dotum Medium"/>
                <a:ea typeface="Arita Dotum Medium"/>
              </a:rPr>
              <a:t>LDA 모델 결과를 기반으로 토픽 간 또는 토픽 내 단어 간의 관계 구현. plotly를 사용하여 인터랙티브한 그래프를 생성함으로써, 사용자가 직접 관계를 탐색하고, 다양한 연결을 쉽게 파악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444381" y="2760028"/>
            <a:ext cx="7262530" cy="1852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39"/>
              </a:lnSpc>
              <a:spcBef>
                <a:spcPct val="0"/>
              </a:spcBef>
            </a:pPr>
            <a:r>
              <a:rPr lang="en-US" sz="3099">
                <a:solidFill>
                  <a:srgbClr val="000000"/>
                </a:solidFill>
                <a:latin typeface="Arita Dotum Bold"/>
              </a:rPr>
              <a:t>What &amp; Why</a:t>
            </a:r>
          </a:p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Arita Dotum Medium"/>
                <a:ea typeface="Arita Dotum Medium"/>
              </a:rPr>
              <a:t>토픽 간의 관계나 단어 간의 연관성을 시각화하는 데 유용하며. 복잡한 관계를 직관적으로 이해하고, 각 토픽 또는 단어가 어떻게 연결되어 있는지 탐색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030357" y="-1498126"/>
            <a:ext cx="14227286" cy="12765406"/>
          </a:xfrm>
          <a:custGeom>
            <a:avLst/>
            <a:gdLst/>
            <a:ahLst/>
            <a:cxnLst/>
            <a:rect r="r" b="b" t="t" l="l"/>
            <a:pathLst>
              <a:path h="12765406" w="14227286">
                <a:moveTo>
                  <a:pt x="0" y="0"/>
                </a:moveTo>
                <a:lnTo>
                  <a:pt x="14227286" y="0"/>
                </a:lnTo>
                <a:lnTo>
                  <a:pt x="14227286" y="12765406"/>
                </a:lnTo>
                <a:lnTo>
                  <a:pt x="0" y="127654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082" t="0" r="-9082" b="0"/>
            </a:stretch>
          </a:blipFill>
        </p:spPr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05495" y="187460"/>
            <a:ext cx="16439375" cy="1392364"/>
            <a:chOff x="0" y="0"/>
            <a:chExt cx="5997128" cy="50793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997129" cy="507938"/>
            </a:xfrm>
            <a:custGeom>
              <a:avLst/>
              <a:gdLst/>
              <a:ahLst/>
              <a:cxnLst/>
              <a:rect r="r" b="b" t="t" l="l"/>
              <a:pathLst>
                <a:path h="507938" w="5997129">
                  <a:moveTo>
                    <a:pt x="0" y="0"/>
                  </a:moveTo>
                  <a:lnTo>
                    <a:pt x="5997129" y="0"/>
                  </a:lnTo>
                  <a:lnTo>
                    <a:pt x="5997129" y="507938"/>
                  </a:lnTo>
                  <a:lnTo>
                    <a:pt x="0" y="507938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1702764" y="8942224"/>
            <a:ext cx="573798" cy="822649"/>
          </a:xfrm>
          <a:custGeom>
            <a:avLst/>
            <a:gdLst/>
            <a:ahLst/>
            <a:cxnLst/>
            <a:rect r="r" b="b" t="t" l="l"/>
            <a:pathLst>
              <a:path h="822649" w="573798">
                <a:moveTo>
                  <a:pt x="0" y="0"/>
                </a:moveTo>
                <a:lnTo>
                  <a:pt x="573798" y="0"/>
                </a:lnTo>
                <a:lnTo>
                  <a:pt x="573798" y="822649"/>
                </a:lnTo>
                <a:lnTo>
                  <a:pt x="0" y="82264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948019">
            <a:off x="5380854" y="62577"/>
            <a:ext cx="573798" cy="822649"/>
          </a:xfrm>
          <a:custGeom>
            <a:avLst/>
            <a:gdLst/>
            <a:ahLst/>
            <a:cxnLst/>
            <a:rect r="r" b="b" t="t" l="l"/>
            <a:pathLst>
              <a:path h="822649" w="573798">
                <a:moveTo>
                  <a:pt x="0" y="0"/>
                </a:moveTo>
                <a:lnTo>
                  <a:pt x="573797" y="0"/>
                </a:lnTo>
                <a:lnTo>
                  <a:pt x="573797" y="822649"/>
                </a:lnTo>
                <a:lnTo>
                  <a:pt x="0" y="82264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608297" y="158885"/>
            <a:ext cx="3927179" cy="1392364"/>
          </a:xfrm>
          <a:custGeom>
            <a:avLst/>
            <a:gdLst/>
            <a:ahLst/>
            <a:cxnLst/>
            <a:rect r="r" b="b" t="t" l="l"/>
            <a:pathLst>
              <a:path h="1392364" w="3927179">
                <a:moveTo>
                  <a:pt x="0" y="0"/>
                </a:moveTo>
                <a:lnTo>
                  <a:pt x="3927179" y="0"/>
                </a:lnTo>
                <a:lnTo>
                  <a:pt x="3927179" y="1392363"/>
                </a:lnTo>
                <a:lnTo>
                  <a:pt x="0" y="139236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252181" y="3259130"/>
            <a:ext cx="17783639" cy="6682391"/>
            <a:chOff x="0" y="0"/>
            <a:chExt cx="5761373" cy="216489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761373" cy="2164897"/>
            </a:xfrm>
            <a:custGeom>
              <a:avLst/>
              <a:gdLst/>
              <a:ahLst/>
              <a:cxnLst/>
              <a:rect r="r" b="b" t="t" l="l"/>
              <a:pathLst>
                <a:path h="2164897" w="5761373">
                  <a:moveTo>
                    <a:pt x="0" y="0"/>
                  </a:moveTo>
                  <a:lnTo>
                    <a:pt x="5761373" y="0"/>
                  </a:lnTo>
                  <a:lnTo>
                    <a:pt x="5761373" y="2164897"/>
                  </a:lnTo>
                  <a:lnTo>
                    <a:pt x="0" y="2164897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11989663" y="8797919"/>
            <a:ext cx="7147788" cy="1728465"/>
          </a:xfrm>
          <a:custGeom>
            <a:avLst/>
            <a:gdLst/>
            <a:ahLst/>
            <a:cxnLst/>
            <a:rect r="r" b="b" t="t" l="l"/>
            <a:pathLst>
              <a:path h="1728465" w="7147788">
                <a:moveTo>
                  <a:pt x="0" y="0"/>
                </a:moveTo>
                <a:lnTo>
                  <a:pt x="7147788" y="0"/>
                </a:lnTo>
                <a:lnTo>
                  <a:pt x="7147788" y="1728465"/>
                </a:lnTo>
                <a:lnTo>
                  <a:pt x="0" y="172846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608648" y="3887397"/>
            <a:ext cx="7425225" cy="5987449"/>
          </a:xfrm>
          <a:custGeom>
            <a:avLst/>
            <a:gdLst/>
            <a:ahLst/>
            <a:cxnLst/>
            <a:rect r="r" b="b" t="t" l="l"/>
            <a:pathLst>
              <a:path h="5987449" w="7425225">
                <a:moveTo>
                  <a:pt x="0" y="0"/>
                </a:moveTo>
                <a:lnTo>
                  <a:pt x="7425225" y="0"/>
                </a:lnTo>
                <a:lnTo>
                  <a:pt x="7425225" y="5987449"/>
                </a:lnTo>
                <a:lnTo>
                  <a:pt x="0" y="598744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252181" y="1870647"/>
            <a:ext cx="17783639" cy="1615952"/>
            <a:chOff x="0" y="0"/>
            <a:chExt cx="6379390" cy="579678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379390" cy="579678"/>
            </a:xfrm>
            <a:custGeom>
              <a:avLst/>
              <a:gdLst/>
              <a:ahLst/>
              <a:cxnLst/>
              <a:rect r="r" b="b" t="t" l="l"/>
              <a:pathLst>
                <a:path h="579678" w="6379390">
                  <a:moveTo>
                    <a:pt x="0" y="0"/>
                  </a:moveTo>
                  <a:lnTo>
                    <a:pt x="6379390" y="0"/>
                  </a:lnTo>
                  <a:lnTo>
                    <a:pt x="6379390" y="579678"/>
                  </a:lnTo>
                  <a:lnTo>
                    <a:pt x="0" y="579678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14" id="14"/>
          <p:cNvSpPr/>
          <p:nvPr/>
        </p:nvSpPr>
        <p:spPr>
          <a:xfrm flipH="false" flipV="false" rot="0">
            <a:off x="9125183" y="4407047"/>
            <a:ext cx="8327060" cy="3470424"/>
          </a:xfrm>
          <a:custGeom>
            <a:avLst/>
            <a:gdLst/>
            <a:ahLst/>
            <a:cxnLst/>
            <a:rect r="r" b="b" t="t" l="l"/>
            <a:pathLst>
              <a:path h="3470424" w="8327060">
                <a:moveTo>
                  <a:pt x="0" y="0"/>
                </a:moveTo>
                <a:lnTo>
                  <a:pt x="8327059" y="0"/>
                </a:lnTo>
                <a:lnTo>
                  <a:pt x="8327059" y="3470425"/>
                </a:lnTo>
                <a:lnTo>
                  <a:pt x="0" y="347042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-4262" r="0" b="-4262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2446217" y="322523"/>
            <a:ext cx="13395565" cy="1228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>
                <a:solidFill>
                  <a:srgbClr val="003EA8"/>
                </a:solidFill>
                <a:ea typeface="Arita Dotum Bold"/>
              </a:rPr>
              <a:t>빈도 결과 해석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9017810" y="2009826"/>
            <a:ext cx="9270190" cy="1877571"/>
            <a:chOff x="0" y="0"/>
            <a:chExt cx="12360253" cy="2503428"/>
          </a:xfrm>
        </p:grpSpPr>
        <p:sp>
          <p:nvSpPr>
            <p:cNvPr name="TextBox 17" id="17"/>
            <p:cNvSpPr txBox="true"/>
            <p:nvPr/>
          </p:nvSpPr>
          <p:spPr>
            <a:xfrm rot="0">
              <a:off x="0" y="-38100"/>
              <a:ext cx="12360253" cy="77612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778"/>
                </a:lnSpc>
              </a:pPr>
              <a:r>
                <a:rPr lang="en-US" sz="3675">
                  <a:solidFill>
                    <a:srgbClr val="003EA8"/>
                  </a:solidFill>
                  <a:latin typeface="Arita Dotum Bold"/>
                  <a:ea typeface="Arita Dotum Bold"/>
                </a:rPr>
                <a:t>중식 요식업의 성공 요인(특정분야)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0" y="790300"/>
              <a:ext cx="12360253" cy="171312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498834" indent="-249417" lvl="1">
                <a:lnSpc>
                  <a:spcPts val="3511"/>
                </a:lnSpc>
                <a:buFont typeface="Arial"/>
                <a:buChar char="•"/>
              </a:pPr>
              <a:r>
                <a:rPr lang="en-US" sz="2310">
                  <a:solidFill>
                    <a:srgbClr val="000000"/>
                  </a:solidFill>
                  <a:latin typeface="Arita Dotum Medium"/>
                  <a:ea typeface="Arita Dotum Medium"/>
                </a:rPr>
                <a:t>대중의 5대 관심: 맛, 음식(종류), 가성비, 서비스, 접근성</a:t>
              </a:r>
            </a:p>
            <a:p>
              <a:pPr marL="498834" indent="-249417" lvl="1">
                <a:lnSpc>
                  <a:spcPts val="3511"/>
                </a:lnSpc>
                <a:buFont typeface="Arial"/>
                <a:buChar char="•"/>
              </a:pPr>
              <a:r>
                <a:rPr lang="en-US" sz="2310">
                  <a:solidFill>
                    <a:srgbClr val="000000"/>
                  </a:solidFill>
                  <a:latin typeface="Arita Dotum Medium"/>
                  <a:ea typeface="Arita Dotum Medium"/>
                </a:rPr>
                <a:t>성공 요인의 중요도는 맛→음식→가성비→서비스→접근성 순</a:t>
              </a:r>
            </a:p>
            <a:p>
              <a:pPr>
                <a:lnSpc>
                  <a:spcPts val="3511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485570" y="2037504"/>
            <a:ext cx="8414692" cy="1439421"/>
            <a:chOff x="0" y="0"/>
            <a:chExt cx="11219589" cy="1919228"/>
          </a:xfrm>
        </p:grpSpPr>
        <p:sp>
          <p:nvSpPr>
            <p:cNvPr name="TextBox 20" id="20"/>
            <p:cNvSpPr txBox="true"/>
            <p:nvPr/>
          </p:nvSpPr>
          <p:spPr>
            <a:xfrm rot="0">
              <a:off x="0" y="-38100"/>
              <a:ext cx="11219589" cy="77612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778"/>
                </a:lnSpc>
              </a:pPr>
              <a:r>
                <a:rPr lang="en-US" sz="3675">
                  <a:solidFill>
                    <a:srgbClr val="003EA8"/>
                  </a:solidFill>
                  <a:latin typeface="Arita Dotum Bold"/>
                  <a:ea typeface="Arita Dotum Bold"/>
                </a:rPr>
                <a:t>현대인의 음식/요식업에 대한 관심 증가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0" y="790300"/>
              <a:ext cx="11219589" cy="112892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498834" indent="-249417" lvl="1">
                <a:lnSpc>
                  <a:spcPts val="3511"/>
                </a:lnSpc>
                <a:buFont typeface="Arial"/>
                <a:buChar char="•"/>
              </a:pPr>
              <a:r>
                <a:rPr lang="en-US" sz="2310">
                  <a:solidFill>
                    <a:srgbClr val="000000"/>
                  </a:solidFill>
                  <a:latin typeface="Arita Dotum Medium"/>
                  <a:ea typeface="Arita Dotum Medium"/>
                </a:rPr>
                <a:t>2020년 부터 음식/요식업에 대한 관심이 급증</a:t>
              </a:r>
            </a:p>
            <a:p>
              <a:pPr marL="498834" indent="-249417" lvl="1">
                <a:lnSpc>
                  <a:spcPts val="3511"/>
                </a:lnSpc>
                <a:buFont typeface="Arial"/>
                <a:buChar char="•"/>
              </a:pPr>
              <a:r>
                <a:rPr lang="en-US" sz="2310">
                  <a:solidFill>
                    <a:srgbClr val="000000"/>
                  </a:solidFill>
                  <a:latin typeface="Arita Dotum Medium"/>
                  <a:ea typeface="Arita Dotum Medium"/>
                </a:rPr>
                <a:t>외부적 (방해) 요인에 민감할 것으로 예상되나, 예측하기가 어려움</a:t>
              </a:r>
            </a:p>
          </p:txBody>
        </p:sp>
      </p:grp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281979" y="350564"/>
          <a:ext cx="9378057" cy="9585871"/>
        </p:xfrm>
        <a:graphic>
          <a:graphicData uri="http://schemas.openxmlformats.org/drawingml/2006/table">
            <a:tbl>
              <a:tblPr/>
              <a:tblGrid>
                <a:gridCol w="1298773"/>
                <a:gridCol w="2093006"/>
                <a:gridCol w="4213258"/>
                <a:gridCol w="1773020"/>
              </a:tblGrid>
              <a:tr h="88936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ea typeface="Arita Dotum Bold"/>
                        </a:rPr>
                        <a:t>범주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D3E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ea typeface="Arita Dotum Bold"/>
                        </a:rPr>
                        <a:t>키워드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D3E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ea typeface="Arita Dotum Bold"/>
                        </a:rPr>
                        <a:t>관련 댓글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D3E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ea typeface="Arita Dotum Bold"/>
                        </a:rPr>
                        <a:t>빈도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D3ED"/>
                    </a:solidFill>
                  </a:tcPr>
                </a:tc>
              </a:tr>
              <a:tr h="140576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ea typeface="Arita Dotum"/>
                        </a:rPr>
                        <a:t>맛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Arita Dotum"/>
                          <a:ea typeface="Arita Dotum"/>
                        </a:rPr>
                        <a:t>'맛(240)', </a:t>
                      </a:r>
                      <a:endParaRPr lang="en-US" sz="1100"/>
                    </a:p>
                    <a:p>
                      <a:pPr algn="ctr">
                        <a:lnSpc>
                          <a:spcPts val="2659"/>
                        </a:lnSpc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Arita Dotum"/>
                          <a:ea typeface="Arita Dotum"/>
                        </a:rPr>
                        <a:t>'국물(35)', </a:t>
                      </a:r>
                    </a:p>
                    <a:p>
                      <a:pPr algn="ctr">
                        <a:lnSpc>
                          <a:spcPts val="2659"/>
                        </a:lnSpc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Arita Dotum"/>
                          <a:ea typeface="Arita Dotum"/>
                        </a:rPr>
                        <a:t>'소스(25)'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410209" indent="-205105" lvl="1">
                        <a:lnSpc>
                          <a:spcPts val="265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Arita Dotum"/>
                          <a:ea typeface="Arita Dotum"/>
                        </a:rPr>
                        <a:t>"소스의 </a:t>
                      </a:r>
                      <a:r>
                        <a:rPr lang="en-US" sz="1899">
                          <a:solidFill>
                            <a:srgbClr val="000000"/>
                          </a:solidFill>
                          <a:ea typeface="Arita Dotum Bold"/>
                        </a:rPr>
                        <a:t>불맛</a:t>
                      </a:r>
                      <a:r>
                        <a:rPr lang="en-US" sz="1899">
                          <a:solidFill>
                            <a:srgbClr val="000000"/>
                          </a:solidFill>
                          <a:latin typeface="Arita Dotum"/>
                          <a:ea typeface="Arita Dotum"/>
                        </a:rPr>
                        <a:t>이.."</a:t>
                      </a:r>
                      <a:endParaRPr lang="en-US" sz="1100"/>
                    </a:p>
                    <a:p>
                      <a:pPr algn="ctr" marL="410209" indent="-205105" lvl="1">
                        <a:lnSpc>
                          <a:spcPts val="2659"/>
                        </a:lnSpc>
                        <a:buFont typeface="Arial"/>
                        <a:buChar char="•"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Arita Dotum"/>
                          <a:ea typeface="Arita Dotum"/>
                        </a:rPr>
                        <a:t>"짬뽕</a:t>
                      </a:r>
                      <a:r>
                        <a:rPr lang="en-US" sz="1899">
                          <a:solidFill>
                            <a:srgbClr val="000000"/>
                          </a:solidFill>
                          <a:ea typeface="Arita Dotum Bold"/>
                        </a:rPr>
                        <a:t>국물</a:t>
                      </a:r>
                      <a:r>
                        <a:rPr lang="en-US" sz="1899">
                          <a:solidFill>
                            <a:srgbClr val="000000"/>
                          </a:solidFill>
                          <a:latin typeface="Arita Dotum"/>
                          <a:ea typeface="Arita Dotum"/>
                        </a:rPr>
                        <a:t>이 엄청찐해서"</a:t>
                      </a:r>
                    </a:p>
                    <a:p>
                      <a:pPr algn="ctr">
                        <a:lnSpc>
                          <a:spcPts val="2659"/>
                        </a:lnSpc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Arita Dotum"/>
                          <a:ea typeface="Arita Dotum"/>
                        </a:rPr>
                        <a:t>"짜장면이 </a:t>
                      </a:r>
                      <a:r>
                        <a:rPr lang="en-US" sz="1899">
                          <a:solidFill>
                            <a:srgbClr val="000000"/>
                          </a:solidFill>
                          <a:ea typeface="Arita Dotum Bold"/>
                        </a:rPr>
                        <a:t>소스</a:t>
                      </a:r>
                      <a:r>
                        <a:rPr lang="en-US" sz="1899">
                          <a:solidFill>
                            <a:srgbClr val="000000"/>
                          </a:solidFill>
                          <a:latin typeface="Arita Dotum"/>
                          <a:ea typeface="Arita Dotum"/>
                        </a:rPr>
                        <a:t>도 많고 맛나요"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Arita Dotum"/>
                        </a:rPr>
                        <a:t>300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07517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ea typeface="Arita Dotum"/>
                        </a:rPr>
                        <a:t>음식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Arita Dotum"/>
                          <a:ea typeface="Arita Dotum"/>
                        </a:rPr>
                        <a:t>'짜장면(218)', '짬뽕(170)', </a:t>
                      </a:r>
                      <a:endParaRPr lang="en-US" sz="1100"/>
                    </a:p>
                    <a:p>
                      <a:pPr algn="ctr">
                        <a:lnSpc>
                          <a:spcPts val="2659"/>
                        </a:lnSpc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Arita Dotum"/>
                          <a:ea typeface="Arita Dotum"/>
                        </a:rPr>
                        <a:t>'탕수육(165)'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410209" indent="-205105" lvl="1">
                        <a:lnSpc>
                          <a:spcPts val="265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Arita Dotum"/>
                        </a:rPr>
                        <a:t>"</a:t>
                      </a:r>
                      <a:r>
                        <a:rPr lang="en-US" sz="1899">
                          <a:solidFill>
                            <a:srgbClr val="000000"/>
                          </a:solidFill>
                          <a:ea typeface="Arita Dotum Bold"/>
                        </a:rPr>
                        <a:t>짜장면</a:t>
                      </a:r>
                      <a:r>
                        <a:rPr lang="en-US" sz="1899">
                          <a:solidFill>
                            <a:srgbClr val="000000"/>
                          </a:solidFill>
                          <a:latin typeface="Arita Dotum"/>
                          <a:ea typeface="Arita Dotum"/>
                        </a:rPr>
                        <a:t>밥이랑 탕수육 먹었어요"</a:t>
                      </a:r>
                      <a:endParaRPr lang="en-US" sz="1100"/>
                    </a:p>
                    <a:p>
                      <a:pPr algn="ctr" marL="410209" indent="-205105" lvl="1">
                        <a:lnSpc>
                          <a:spcPts val="2659"/>
                        </a:lnSpc>
                        <a:buFont typeface="Arial"/>
                        <a:buChar char="•"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Arita Dotum"/>
                        </a:rPr>
                        <a:t>"</a:t>
                      </a:r>
                      <a:r>
                        <a:rPr lang="en-US" sz="1899">
                          <a:solidFill>
                            <a:srgbClr val="000000"/>
                          </a:solidFill>
                          <a:ea typeface="Arita Dotum Bold"/>
                        </a:rPr>
                        <a:t>짜장면</a:t>
                      </a:r>
                      <a:r>
                        <a:rPr lang="en-US" sz="1899">
                          <a:solidFill>
                            <a:srgbClr val="000000"/>
                          </a:solidFill>
                          <a:latin typeface="Arita Dotum"/>
                          <a:ea typeface="Arita Dotum"/>
                        </a:rPr>
                        <a:t> 맛있네요"</a:t>
                      </a:r>
                    </a:p>
                    <a:p>
                      <a:pPr algn="ctr" marL="410209" indent="-205105" lvl="1">
                        <a:lnSpc>
                          <a:spcPts val="2659"/>
                        </a:lnSpc>
                        <a:buFont typeface="Arial"/>
                        <a:buChar char="•"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Arita Dotum"/>
                        </a:rPr>
                        <a:t>"</a:t>
                      </a:r>
                      <a:r>
                        <a:rPr lang="en-US" sz="1899">
                          <a:solidFill>
                            <a:srgbClr val="000000"/>
                          </a:solidFill>
                          <a:ea typeface="Arita Dotum Bold"/>
                        </a:rPr>
                        <a:t>짜장면</a:t>
                      </a:r>
                      <a:r>
                        <a:rPr lang="en-US" sz="1899">
                          <a:solidFill>
                            <a:srgbClr val="000000"/>
                          </a:solidFill>
                          <a:ea typeface="Arita Dotum"/>
                        </a:rPr>
                        <a:t>과 </a:t>
                      </a:r>
                      <a:r>
                        <a:rPr lang="en-US" sz="1899">
                          <a:solidFill>
                            <a:srgbClr val="000000"/>
                          </a:solidFill>
                          <a:ea typeface="Arita Dotum Bold"/>
                        </a:rPr>
                        <a:t>탕수육</a:t>
                      </a:r>
                      <a:r>
                        <a:rPr lang="en-US" sz="1899">
                          <a:solidFill>
                            <a:srgbClr val="000000"/>
                          </a:solidFill>
                          <a:latin typeface="Arita Dotum"/>
                          <a:ea typeface="Arita Dotum"/>
                        </a:rPr>
                        <a:t>이 맛있는 곳!"</a:t>
                      </a:r>
                    </a:p>
                    <a:p>
                      <a:pPr algn="ctr" marL="410209" indent="-205105" lvl="1">
                        <a:lnSpc>
                          <a:spcPts val="2659"/>
                        </a:lnSpc>
                        <a:buFont typeface="Arial"/>
                        <a:buChar char="•"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Arita Dotum"/>
                        </a:rPr>
                        <a:t>"</a:t>
                      </a:r>
                      <a:r>
                        <a:rPr lang="en-US" sz="1899">
                          <a:solidFill>
                            <a:srgbClr val="000000"/>
                          </a:solidFill>
                          <a:ea typeface="Arita Dotum Bold"/>
                        </a:rPr>
                        <a:t>짬뽕</a:t>
                      </a:r>
                      <a:r>
                        <a:rPr lang="en-US" sz="1899">
                          <a:solidFill>
                            <a:srgbClr val="000000"/>
                          </a:solidFill>
                          <a:latin typeface="Arita Dotum"/>
                          <a:ea typeface="Arita Dotum"/>
                        </a:rPr>
                        <a:t>국물이 엄청찐해서"</a:t>
                      </a:r>
                    </a:p>
                    <a:p>
                      <a:pPr algn="ctr">
                        <a:lnSpc>
                          <a:spcPts val="2659"/>
                        </a:lnSpc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Arita Dotum"/>
                        </a:rPr>
                        <a:t>"</a:t>
                      </a:r>
                      <a:r>
                        <a:rPr lang="en-US" sz="1899">
                          <a:solidFill>
                            <a:srgbClr val="000000"/>
                          </a:solidFill>
                          <a:ea typeface="Arita Dotum Bold"/>
                        </a:rPr>
                        <a:t>짜장</a:t>
                      </a:r>
                      <a:r>
                        <a:rPr lang="en-US" sz="1899">
                          <a:solidFill>
                            <a:srgbClr val="000000"/>
                          </a:solidFill>
                          <a:latin typeface="Arita Dotum"/>
                          <a:ea typeface="Arita Dotum"/>
                        </a:rPr>
                        <a:t>이 제일이죠"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Arita Dotum"/>
                        </a:rPr>
                        <a:t>555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06934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ea typeface="Arita Dotum"/>
                        </a:rPr>
                        <a:t>가성비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Arita Dotum"/>
                          <a:ea typeface="Arita Dotum"/>
                        </a:rPr>
                        <a:t>'양(83)', </a:t>
                      </a:r>
                      <a:endParaRPr lang="en-US" sz="1100"/>
                    </a:p>
                    <a:p>
                      <a:pPr algn="ctr">
                        <a:lnSpc>
                          <a:spcPts val="2659"/>
                        </a:lnSpc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Arita Dotum"/>
                          <a:ea typeface="Arita Dotum"/>
                        </a:rPr>
                        <a:t>'가성비(73)', </a:t>
                      </a:r>
                    </a:p>
                    <a:p>
                      <a:pPr algn="ctr">
                        <a:lnSpc>
                          <a:spcPts val="2659"/>
                        </a:lnSpc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Arita Dotum"/>
                          <a:ea typeface="Arita Dotum"/>
                        </a:rPr>
                        <a:t>'가격(42)'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410209" indent="-205105" lvl="1">
                        <a:lnSpc>
                          <a:spcPts val="265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Arita Dotum"/>
                        </a:rPr>
                        <a:t>"</a:t>
                      </a:r>
                      <a:r>
                        <a:rPr lang="en-US" sz="1899">
                          <a:solidFill>
                            <a:srgbClr val="000000"/>
                          </a:solidFill>
                          <a:ea typeface="Arita Dotum Bold"/>
                        </a:rPr>
                        <a:t>양</a:t>
                      </a:r>
                      <a:r>
                        <a:rPr lang="en-US" sz="1899">
                          <a:solidFill>
                            <a:srgbClr val="000000"/>
                          </a:solidFill>
                          <a:latin typeface="Arita Dotum"/>
                          <a:ea typeface="Arita Dotum"/>
                        </a:rPr>
                        <a:t>많고…"</a:t>
                      </a:r>
                      <a:endParaRPr lang="en-US" sz="1100"/>
                    </a:p>
                    <a:p>
                      <a:pPr algn="ctr" marL="410209" indent="-205105" lvl="1">
                        <a:lnSpc>
                          <a:spcPts val="2659"/>
                        </a:lnSpc>
                        <a:buFont typeface="Arial"/>
                        <a:buChar char="•"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Arita Dotum"/>
                          <a:ea typeface="Arita Dotum"/>
                        </a:rPr>
                        <a:t>"1000원 추가했는데 대짜의 </a:t>
                      </a:r>
                      <a:r>
                        <a:rPr lang="en-US" sz="1899">
                          <a:solidFill>
                            <a:srgbClr val="000000"/>
                          </a:solidFill>
                          <a:ea typeface="Arita Dotum Bold"/>
                        </a:rPr>
                        <a:t>양</a:t>
                      </a:r>
                      <a:r>
                        <a:rPr lang="en-US" sz="1899">
                          <a:solidFill>
                            <a:srgbClr val="000000"/>
                          </a:solidFill>
                          <a:latin typeface="Arita Dotum"/>
                          <a:ea typeface="Arita Dotum"/>
                        </a:rPr>
                        <a:t>이 “</a:t>
                      </a:r>
                    </a:p>
                    <a:p>
                      <a:pPr algn="ctr" marL="410209" indent="-205105" lvl="1">
                        <a:lnSpc>
                          <a:spcPts val="2659"/>
                        </a:lnSpc>
                        <a:buFont typeface="Arial"/>
                        <a:buChar char="•"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Arita Dotum"/>
                          <a:ea typeface="Arita Dotum"/>
                        </a:rPr>
                        <a:t>"혼자 먹기에 딱 맞는 </a:t>
                      </a:r>
                      <a:r>
                        <a:rPr lang="en-US" sz="1899">
                          <a:solidFill>
                            <a:srgbClr val="000000"/>
                          </a:solidFill>
                          <a:ea typeface="Arita Dotum Bold"/>
                        </a:rPr>
                        <a:t>양</a:t>
                      </a:r>
                      <a:r>
                        <a:rPr lang="en-US" sz="1899">
                          <a:solidFill>
                            <a:srgbClr val="000000"/>
                          </a:solidFill>
                          <a:latin typeface="Arita Dotum"/>
                          <a:ea typeface="Arita Dotum"/>
                        </a:rPr>
                        <a:t>이에용"</a:t>
                      </a:r>
                    </a:p>
                    <a:p>
                      <a:pPr algn="ctr">
                        <a:lnSpc>
                          <a:spcPts val="2659"/>
                        </a:lnSpc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ea typeface="Arita Dotum Bold"/>
                        </a:rPr>
                        <a:t>가성비</a:t>
                      </a:r>
                      <a:r>
                        <a:rPr lang="en-US" sz="1899">
                          <a:solidFill>
                            <a:srgbClr val="000000"/>
                          </a:solidFill>
                          <a:latin typeface="Arita Dotum"/>
                          <a:ea typeface="Arita Dotum"/>
                        </a:rPr>
                        <a:t> 점심으로 이만한데도 없죠!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Arita Dotum"/>
                        </a:rPr>
                        <a:t>198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40576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ea typeface="Arita Dotum"/>
                        </a:rPr>
                        <a:t>서비스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Arita Dotum"/>
                          <a:ea typeface="Arita Dotum"/>
                        </a:rPr>
                        <a:t>'직원(56)', </a:t>
                      </a:r>
                      <a:endParaRPr lang="en-US" sz="1100"/>
                    </a:p>
                    <a:p>
                      <a:pPr algn="ctr">
                        <a:lnSpc>
                          <a:spcPts val="2659"/>
                        </a:lnSpc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Arita Dotum"/>
                          <a:ea typeface="Arita Dotum"/>
                        </a:rPr>
                        <a:t>'포장(27)', </a:t>
                      </a:r>
                    </a:p>
                    <a:p>
                      <a:pPr algn="ctr">
                        <a:lnSpc>
                          <a:spcPts val="2659"/>
                        </a:lnSpc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Arita Dotum"/>
                          <a:ea typeface="Arita Dotum"/>
                        </a:rPr>
                        <a:t>'아이(27)'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410209" indent="-205105" lvl="1">
                        <a:lnSpc>
                          <a:spcPts val="265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Arita Dotum"/>
                        </a:rPr>
                        <a:t>"</a:t>
                      </a:r>
                      <a:r>
                        <a:rPr lang="en-US" sz="1899">
                          <a:solidFill>
                            <a:srgbClr val="000000"/>
                          </a:solidFill>
                          <a:ea typeface="Arita Dotum Bold"/>
                        </a:rPr>
                        <a:t>아이</a:t>
                      </a:r>
                      <a:r>
                        <a:rPr lang="en-US" sz="1899">
                          <a:solidFill>
                            <a:srgbClr val="000000"/>
                          </a:solidFill>
                          <a:latin typeface="Arita Dotum"/>
                          <a:ea typeface="Arita Dotum"/>
                        </a:rPr>
                        <a:t>를 데려갈 수 있어서 좋아요"</a:t>
                      </a:r>
                      <a:endParaRPr lang="en-US" sz="1100"/>
                    </a:p>
                    <a:p>
                      <a:pPr algn="ctr" marL="410209" indent="-205105" lvl="1">
                        <a:lnSpc>
                          <a:spcPts val="2659"/>
                        </a:lnSpc>
                        <a:buFont typeface="Arial"/>
                        <a:buChar char="•"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Arita Dotum"/>
                        </a:rPr>
                        <a:t>"</a:t>
                      </a:r>
                      <a:r>
                        <a:rPr lang="en-US" sz="1899">
                          <a:solidFill>
                            <a:srgbClr val="000000"/>
                          </a:solidFill>
                          <a:ea typeface="Arita Dotum Bold"/>
                        </a:rPr>
                        <a:t>직원</a:t>
                      </a:r>
                      <a:r>
                        <a:rPr lang="en-US" sz="1899">
                          <a:solidFill>
                            <a:srgbClr val="000000"/>
                          </a:solidFill>
                          <a:latin typeface="Arita Dotum"/>
                          <a:ea typeface="Arita Dotum"/>
                        </a:rPr>
                        <a:t>이 빠릿빠릿…"</a:t>
                      </a:r>
                    </a:p>
                    <a:p>
                      <a:pPr algn="ctr">
                        <a:lnSpc>
                          <a:spcPts val="2659"/>
                        </a:lnSpc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Arita Dotum"/>
                        </a:rPr>
                        <a:t>"</a:t>
                      </a:r>
                      <a:r>
                        <a:rPr lang="en-US" sz="1899">
                          <a:solidFill>
                            <a:srgbClr val="000000"/>
                          </a:solidFill>
                          <a:ea typeface="Arita Dotum Bold"/>
                        </a:rPr>
                        <a:t>아이</a:t>
                      </a:r>
                      <a:r>
                        <a:rPr lang="en-US" sz="1899">
                          <a:solidFill>
                            <a:srgbClr val="000000"/>
                          </a:solidFill>
                          <a:latin typeface="Arita Dotum"/>
                          <a:ea typeface="Arita Dotum"/>
                        </a:rPr>
                        <a:t> 놀이방이 있어서…"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Arita Dotum"/>
                        </a:rPr>
                        <a:t>110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74046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ea typeface="Arita Dotum"/>
                        </a:rPr>
                        <a:t>접근성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Arita Dotum"/>
                          <a:ea typeface="Arita Dotum"/>
                        </a:rPr>
                        <a:t>'자주(55)', </a:t>
                      </a:r>
                      <a:endParaRPr lang="en-US" sz="1100"/>
                    </a:p>
                    <a:p>
                      <a:pPr algn="ctr">
                        <a:lnSpc>
                          <a:spcPts val="2659"/>
                        </a:lnSpc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Arita Dotum"/>
                          <a:ea typeface="Arita Dotum"/>
                        </a:rPr>
                        <a:t>'근처(17)', </a:t>
                      </a:r>
                    </a:p>
                    <a:p>
                      <a:pPr algn="ctr">
                        <a:lnSpc>
                          <a:spcPts val="2659"/>
                        </a:lnSpc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Arita Dotum"/>
                          <a:ea typeface="Arita Dotum"/>
                        </a:rPr>
                        <a:t>'혼밥(16)', </a:t>
                      </a:r>
                    </a:p>
                    <a:p>
                      <a:pPr algn="ctr">
                        <a:lnSpc>
                          <a:spcPts val="2659"/>
                        </a:lnSpc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Arita Dotum"/>
                          <a:ea typeface="Arita Dotum"/>
                        </a:rPr>
                        <a:t>'배달(15)'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410209" indent="-205105" lvl="1">
                        <a:lnSpc>
                          <a:spcPts val="265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Arita Dotum"/>
                        </a:rPr>
                        <a:t>"</a:t>
                      </a:r>
                      <a:r>
                        <a:rPr lang="en-US" sz="1899">
                          <a:solidFill>
                            <a:srgbClr val="000000"/>
                          </a:solidFill>
                          <a:ea typeface="Arita Dotum Bold"/>
                        </a:rPr>
                        <a:t>혼자</a:t>
                      </a:r>
                      <a:r>
                        <a:rPr lang="en-US" sz="1899">
                          <a:solidFill>
                            <a:srgbClr val="000000"/>
                          </a:solidFill>
                          <a:latin typeface="Arita Dotum"/>
                          <a:ea typeface="Arita Dotum"/>
                        </a:rPr>
                        <a:t> 먹기에 딱 맞는 양이에용"</a:t>
                      </a:r>
                      <a:endParaRPr lang="en-US" sz="1100"/>
                    </a:p>
                    <a:p>
                      <a:pPr algn="ctr" marL="410209" indent="-205105" lvl="1">
                        <a:lnSpc>
                          <a:spcPts val="2659"/>
                        </a:lnSpc>
                        <a:buFont typeface="Arial"/>
                        <a:buChar char="•"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Arita Dotum"/>
                        </a:rPr>
                        <a:t>"</a:t>
                      </a:r>
                      <a:r>
                        <a:rPr lang="en-US" sz="1899">
                          <a:solidFill>
                            <a:srgbClr val="000000"/>
                          </a:solidFill>
                          <a:ea typeface="Arita Dotum Bold"/>
                        </a:rPr>
                        <a:t>근처</a:t>
                      </a:r>
                      <a:r>
                        <a:rPr lang="en-US" sz="1899">
                          <a:solidFill>
                            <a:srgbClr val="000000"/>
                          </a:solidFill>
                          <a:latin typeface="Arita Dotum"/>
                          <a:ea typeface="Arita Dotum"/>
                        </a:rPr>
                        <a:t> 밥집찾다가…"</a:t>
                      </a:r>
                    </a:p>
                    <a:p>
                      <a:pPr algn="ctr" marL="410209" indent="-205105" lvl="1">
                        <a:lnSpc>
                          <a:spcPts val="2659"/>
                        </a:lnSpc>
                        <a:buFont typeface="Arial"/>
                        <a:buChar char="•"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Arita Dotum"/>
                          <a:ea typeface="Arita Dotum"/>
                        </a:rPr>
                        <a:t>"집이 </a:t>
                      </a:r>
                      <a:r>
                        <a:rPr lang="en-US" sz="1899">
                          <a:solidFill>
                            <a:srgbClr val="000000"/>
                          </a:solidFill>
                          <a:ea typeface="Arita Dotum Bold"/>
                        </a:rPr>
                        <a:t>근처</a:t>
                      </a:r>
                      <a:r>
                        <a:rPr lang="en-US" sz="1899">
                          <a:solidFill>
                            <a:srgbClr val="000000"/>
                          </a:solidFill>
                          <a:latin typeface="Arita Dotum"/>
                          <a:ea typeface="Arita Dotum"/>
                        </a:rPr>
                        <a:t>라 종종 오는데…"</a:t>
                      </a:r>
                    </a:p>
                    <a:p>
                      <a:pPr algn="ctr">
                        <a:lnSpc>
                          <a:spcPts val="2659"/>
                        </a:lnSpc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Arita Dotum"/>
                        </a:rPr>
                        <a:t>"</a:t>
                      </a:r>
                      <a:r>
                        <a:rPr lang="en-US" sz="1899">
                          <a:solidFill>
                            <a:srgbClr val="000000"/>
                          </a:solidFill>
                          <a:ea typeface="Arita Dotum Bold"/>
                        </a:rPr>
                        <a:t>배달</a:t>
                      </a:r>
                      <a:r>
                        <a:rPr lang="en-US" sz="1899">
                          <a:solidFill>
                            <a:srgbClr val="000000"/>
                          </a:solidFill>
                          <a:latin typeface="Arita Dotum"/>
                          <a:ea typeface="Arita Dotum"/>
                        </a:rPr>
                        <a:t>포장 깔끔함…"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Arita Dotum"/>
                        </a:rPr>
                        <a:t>103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806405" y="802437"/>
            <a:ext cx="8857044" cy="7869623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2541483" y="8391368"/>
            <a:ext cx="2885618" cy="3945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52"/>
              </a:lnSpc>
              <a:spcBef>
                <a:spcPct val="0"/>
              </a:spcBef>
            </a:pPr>
            <a:r>
              <a:rPr lang="en-US" sz="2347">
                <a:solidFill>
                  <a:srgbClr val="000000"/>
                </a:solidFill>
                <a:ea typeface="Arita Dotum Medium"/>
              </a:rPr>
              <a:t>범주별 비율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192842" y="3391771"/>
            <a:ext cx="6181183" cy="6181183"/>
          </a:xfrm>
          <a:custGeom>
            <a:avLst/>
            <a:gdLst/>
            <a:ahLst/>
            <a:cxnLst/>
            <a:rect r="r" b="b" t="t" l="l"/>
            <a:pathLst>
              <a:path h="6181183" w="6181183">
                <a:moveTo>
                  <a:pt x="0" y="0"/>
                </a:moveTo>
                <a:lnTo>
                  <a:pt x="6181183" y="0"/>
                </a:lnTo>
                <a:lnTo>
                  <a:pt x="6181183" y="6181184"/>
                </a:lnTo>
                <a:lnTo>
                  <a:pt x="0" y="61811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102250" y="3391771"/>
            <a:ext cx="6181183" cy="6181183"/>
          </a:xfrm>
          <a:custGeom>
            <a:avLst/>
            <a:gdLst/>
            <a:ahLst/>
            <a:cxnLst/>
            <a:rect r="r" b="b" t="t" l="l"/>
            <a:pathLst>
              <a:path h="6181183" w="6181183">
                <a:moveTo>
                  <a:pt x="0" y="0"/>
                </a:moveTo>
                <a:lnTo>
                  <a:pt x="6181183" y="0"/>
                </a:lnTo>
                <a:lnTo>
                  <a:pt x="6181183" y="6181184"/>
                </a:lnTo>
                <a:lnTo>
                  <a:pt x="0" y="618118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875379" y="714045"/>
            <a:ext cx="6181183" cy="6181183"/>
          </a:xfrm>
          <a:custGeom>
            <a:avLst/>
            <a:gdLst/>
            <a:ahLst/>
            <a:cxnLst/>
            <a:rect r="r" b="b" t="t" l="l"/>
            <a:pathLst>
              <a:path h="6181183" w="6181183">
                <a:moveTo>
                  <a:pt x="0" y="0"/>
                </a:moveTo>
                <a:lnTo>
                  <a:pt x="6181183" y="0"/>
                </a:lnTo>
                <a:lnTo>
                  <a:pt x="6181183" y="6181184"/>
                </a:lnTo>
                <a:lnTo>
                  <a:pt x="0" y="618118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0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908571" y="3454004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8080832" y="4775444"/>
            <a:ext cx="1770276" cy="12242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233"/>
              </a:lnSpc>
              <a:spcBef>
                <a:spcPct val="0"/>
              </a:spcBef>
            </a:pPr>
            <a:r>
              <a:rPr lang="en-US" sz="6436" spc="321">
                <a:solidFill>
                  <a:srgbClr val="003A72"/>
                </a:solidFill>
                <a:latin typeface="Barlow Italics"/>
              </a:rPr>
              <a:t>TM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7416446" y="1028700"/>
            <a:ext cx="3099049" cy="1824104"/>
            <a:chOff x="0" y="0"/>
            <a:chExt cx="4132066" cy="2432138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-123825"/>
              <a:ext cx="4132066" cy="17849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585"/>
                </a:lnSpc>
              </a:pPr>
              <a:r>
                <a:rPr lang="en-US" sz="3580" spc="268">
                  <a:solidFill>
                    <a:srgbClr val="13538A"/>
                  </a:solidFill>
                  <a:latin typeface="Barlow Semi-Bold Italics"/>
                </a:rPr>
                <a:t>Domain</a:t>
              </a:r>
            </a:p>
            <a:p>
              <a:pPr algn="ctr">
                <a:lnSpc>
                  <a:spcPts val="5585"/>
                </a:lnSpc>
              </a:pPr>
              <a:r>
                <a:rPr lang="en-US" sz="3580" spc="268">
                  <a:solidFill>
                    <a:srgbClr val="13538A"/>
                  </a:solidFill>
                  <a:latin typeface="Barlow Semi-Bold Italics"/>
                </a:rPr>
                <a:t>Knowledge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1752448"/>
              <a:ext cx="4132066" cy="6796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350"/>
                </a:lnSpc>
                <a:spcBef>
                  <a:spcPct val="0"/>
                </a:spcBef>
              </a:pPr>
              <a:r>
                <a:rPr lang="en-US" sz="2736" spc="136">
                  <a:solidFill>
                    <a:srgbClr val="13538A"/>
                  </a:solidFill>
                  <a:ea typeface="Arimo"/>
                </a:rPr>
                <a:t>요식업에 대한 지식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2908092" y="5511444"/>
            <a:ext cx="2967287" cy="2767569"/>
            <a:chOff x="0" y="0"/>
            <a:chExt cx="3956382" cy="3690092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1904917"/>
              <a:ext cx="3956382" cy="17851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585"/>
                </a:lnSpc>
              </a:pPr>
              <a:r>
                <a:rPr lang="en-US" sz="3580" spc="268">
                  <a:solidFill>
                    <a:srgbClr val="13538A"/>
                  </a:solidFill>
                  <a:latin typeface="Barlow Semi-Bold Italics"/>
                </a:rPr>
                <a:t>Quantitative</a:t>
              </a:r>
            </a:p>
            <a:p>
              <a:pPr algn="ctr">
                <a:lnSpc>
                  <a:spcPts val="5585"/>
                </a:lnSpc>
              </a:pPr>
              <a:r>
                <a:rPr lang="en-US" sz="3580" spc="268">
                  <a:solidFill>
                    <a:srgbClr val="13538A"/>
                  </a:solidFill>
                  <a:latin typeface="Barlow Semi-Bold Italics"/>
                </a:rPr>
                <a:t>Analysis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-104775"/>
              <a:ext cx="3956382" cy="21335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356"/>
                </a:lnSpc>
              </a:pPr>
              <a:r>
                <a:rPr lang="en-US" sz="2739" spc="136">
                  <a:solidFill>
                    <a:srgbClr val="13538A"/>
                  </a:solidFill>
                  <a:ea typeface="Barlow"/>
                </a:rPr>
                <a:t>시계열 다항 회귀</a:t>
              </a:r>
            </a:p>
            <a:p>
              <a:pPr algn="ctr">
                <a:lnSpc>
                  <a:spcPts val="4356"/>
                </a:lnSpc>
              </a:pPr>
              <a:r>
                <a:rPr lang="en-US" sz="2739" spc="136">
                  <a:solidFill>
                    <a:srgbClr val="13538A"/>
                  </a:solidFill>
                  <a:ea typeface="Arimo"/>
                </a:rPr>
                <a:t>빈도분석</a:t>
              </a:r>
            </a:p>
            <a:p>
              <a:pPr algn="ctr" marL="0" indent="0" lvl="0">
                <a:lnSpc>
                  <a:spcPts val="4356"/>
                </a:lnSpc>
                <a:spcBef>
                  <a:spcPct val="0"/>
                </a:spcBef>
              </a:pPr>
              <a:r>
                <a:rPr lang="en-US" sz="2739" spc="136">
                  <a:solidFill>
                    <a:srgbClr val="13538A"/>
                  </a:solidFill>
                  <a:ea typeface="Barlow"/>
                </a:rPr>
                <a:t>비율 분석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1646172" y="5929850"/>
            <a:ext cx="3733736" cy="2269446"/>
            <a:chOff x="0" y="0"/>
            <a:chExt cx="4978314" cy="3025928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0" y="1240956"/>
              <a:ext cx="4978314" cy="17849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584"/>
                </a:lnSpc>
              </a:pPr>
              <a:r>
                <a:rPr lang="en-US" sz="3579" spc="268">
                  <a:solidFill>
                    <a:srgbClr val="13538A"/>
                  </a:solidFill>
                  <a:latin typeface="Barlow Semi-Bold Italics"/>
                </a:rPr>
                <a:t>Quantitative</a:t>
              </a:r>
            </a:p>
            <a:p>
              <a:pPr algn="ctr">
                <a:lnSpc>
                  <a:spcPts val="5584"/>
                </a:lnSpc>
              </a:pPr>
              <a:r>
                <a:rPr lang="en-US" sz="3579" spc="268">
                  <a:solidFill>
                    <a:srgbClr val="13538A"/>
                  </a:solidFill>
                  <a:latin typeface="Barlow Semi-Bold Italics"/>
                </a:rPr>
                <a:t>Analysis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-123825"/>
              <a:ext cx="4978314" cy="141600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356"/>
                </a:lnSpc>
              </a:pPr>
              <a:r>
                <a:rPr lang="en-US" sz="2739" spc="136">
                  <a:solidFill>
                    <a:srgbClr val="13538A"/>
                  </a:solidFill>
                  <a:ea typeface="Arimo"/>
                </a:rPr>
                <a:t>양적 결과 뒷받침 하는</a:t>
              </a:r>
            </a:p>
            <a:p>
              <a:pPr algn="ctr" marL="0" indent="0" lvl="0">
                <a:lnSpc>
                  <a:spcPts val="4356"/>
                </a:lnSpc>
                <a:spcBef>
                  <a:spcPct val="0"/>
                </a:spcBef>
              </a:pPr>
              <a:r>
                <a:rPr lang="en-US" sz="2739" spc="136">
                  <a:solidFill>
                    <a:srgbClr val="13538A"/>
                  </a:solidFill>
                  <a:ea typeface="Arimo"/>
                </a:rPr>
                <a:t>데이터 추출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4354" r="-1468" b="-560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275704" y="3222441"/>
            <a:ext cx="16178207" cy="3314662"/>
            <a:chOff x="0" y="0"/>
            <a:chExt cx="5901854" cy="120919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901854" cy="1209198"/>
            </a:xfrm>
            <a:custGeom>
              <a:avLst/>
              <a:gdLst/>
              <a:ahLst/>
              <a:cxnLst/>
              <a:rect r="r" b="b" t="t" l="l"/>
              <a:pathLst>
                <a:path h="1209198" w="5901854">
                  <a:moveTo>
                    <a:pt x="0" y="0"/>
                  </a:moveTo>
                  <a:lnTo>
                    <a:pt x="5901854" y="0"/>
                  </a:lnTo>
                  <a:lnTo>
                    <a:pt x="5901854" y="1209198"/>
                  </a:lnTo>
                  <a:lnTo>
                    <a:pt x="0" y="1209198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285375" y="2745180"/>
            <a:ext cx="3927179" cy="1392364"/>
          </a:xfrm>
          <a:custGeom>
            <a:avLst/>
            <a:gdLst/>
            <a:ahLst/>
            <a:cxnLst/>
            <a:rect r="r" b="b" t="t" l="l"/>
            <a:pathLst>
              <a:path h="1392364" w="3927179">
                <a:moveTo>
                  <a:pt x="0" y="0"/>
                </a:moveTo>
                <a:lnTo>
                  <a:pt x="3927179" y="0"/>
                </a:lnTo>
                <a:lnTo>
                  <a:pt x="3927179" y="1392363"/>
                </a:lnTo>
                <a:lnTo>
                  <a:pt x="0" y="139236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7012296" y="5617057"/>
            <a:ext cx="441616" cy="633141"/>
          </a:xfrm>
          <a:custGeom>
            <a:avLst/>
            <a:gdLst/>
            <a:ahLst/>
            <a:cxnLst/>
            <a:rect r="r" b="b" t="t" l="l"/>
            <a:pathLst>
              <a:path h="633141" w="441616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85375" y="2302395"/>
            <a:ext cx="441616" cy="633141"/>
          </a:xfrm>
          <a:custGeom>
            <a:avLst/>
            <a:gdLst/>
            <a:ahLst/>
            <a:cxnLst/>
            <a:rect r="r" b="b" t="t" l="l"/>
            <a:pathLst>
              <a:path h="633141" w="441616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993759">
            <a:off x="15138134" y="4150859"/>
            <a:ext cx="1715884" cy="1360228"/>
          </a:xfrm>
          <a:custGeom>
            <a:avLst/>
            <a:gdLst/>
            <a:ahLst/>
            <a:cxnLst/>
            <a:rect r="r" b="b" t="t" l="l"/>
            <a:pathLst>
              <a:path h="1360228" w="1715884">
                <a:moveTo>
                  <a:pt x="0" y="0"/>
                </a:moveTo>
                <a:lnTo>
                  <a:pt x="1715883" y="0"/>
                </a:lnTo>
                <a:lnTo>
                  <a:pt x="1715883" y="1360228"/>
                </a:lnTo>
                <a:lnTo>
                  <a:pt x="0" y="136022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4054178" y="3202198"/>
            <a:ext cx="10893540" cy="3248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200"/>
              </a:lnSpc>
            </a:pPr>
            <a:r>
              <a:rPr lang="en-US" sz="8500">
                <a:solidFill>
                  <a:srgbClr val="003EA8"/>
                </a:solidFill>
                <a:ea typeface="Arita Dotum Bold"/>
              </a:rPr>
              <a:t>팀원 소개</a:t>
            </a:r>
          </a:p>
          <a:p>
            <a:pPr algn="ctr">
              <a:lnSpc>
                <a:spcPts val="7679"/>
              </a:lnSpc>
            </a:pPr>
            <a:r>
              <a:rPr lang="en-US" sz="6399">
                <a:solidFill>
                  <a:srgbClr val="000000"/>
                </a:solidFill>
                <a:latin typeface="Arita Dotum Bold"/>
                <a:ea typeface="Arita Dotum Bold"/>
              </a:rPr>
              <a:t>기은서, 이재우, 윤왕규</a:t>
            </a:r>
          </a:p>
          <a:p>
            <a:pPr algn="ctr">
              <a:lnSpc>
                <a:spcPts val="7679"/>
              </a:lnSpc>
            </a:pPr>
            <a:r>
              <a:rPr lang="en-US" sz="6399">
                <a:solidFill>
                  <a:srgbClr val="000000"/>
                </a:solidFill>
                <a:latin typeface="Arita Dotum Bold"/>
                <a:ea typeface="Arita Dotum Bold"/>
              </a:rPr>
              <a:t>이기마, 차순환 </a:t>
            </a: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2733204" y="5616231"/>
            <a:ext cx="12821592" cy="0"/>
          </a:xfrm>
          <a:prstGeom prst="line">
            <a:avLst/>
          </a:prstGeom>
          <a:ln cap="rnd" w="28575">
            <a:solidFill>
              <a:srgbClr val="003EA8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8616080" y="3079725"/>
            <a:ext cx="1055841" cy="693015"/>
          </a:xfrm>
          <a:custGeom>
            <a:avLst/>
            <a:gdLst/>
            <a:ahLst/>
            <a:cxnLst/>
            <a:rect r="r" b="b" t="t" l="l"/>
            <a:pathLst>
              <a:path h="693015" w="1055841">
                <a:moveTo>
                  <a:pt x="0" y="0"/>
                </a:moveTo>
                <a:lnTo>
                  <a:pt x="1055840" y="0"/>
                </a:lnTo>
                <a:lnTo>
                  <a:pt x="1055840" y="693015"/>
                </a:lnTo>
                <a:lnTo>
                  <a:pt x="0" y="6930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121702" y="4435155"/>
            <a:ext cx="6044595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ea typeface="Arita Dotum Bold"/>
              </a:rPr>
              <a:t>경청해 주셔서 감사합니다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121702" y="6600311"/>
            <a:ext cx="6044595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59"/>
              </a:lnSpc>
              <a:spcBef>
                <a:spcPct val="0"/>
              </a:spcBef>
            </a:pPr>
            <a:r>
              <a:rPr lang="en-US" sz="2400" spc="117">
                <a:solidFill>
                  <a:srgbClr val="000000"/>
                </a:solidFill>
                <a:latin typeface="Arita Dotum Bold"/>
                <a:ea typeface="Arita Dotum Bold"/>
              </a:rPr>
              <a:t>TT 탕탕특공대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187460"/>
            <a:ext cx="16439375" cy="1392364"/>
            <a:chOff x="0" y="0"/>
            <a:chExt cx="5997128" cy="50793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997129" cy="507938"/>
            </a:xfrm>
            <a:custGeom>
              <a:avLst/>
              <a:gdLst/>
              <a:ahLst/>
              <a:cxnLst/>
              <a:rect r="r" b="b" t="t" l="l"/>
              <a:pathLst>
                <a:path h="507938" w="5997129">
                  <a:moveTo>
                    <a:pt x="0" y="0"/>
                  </a:moveTo>
                  <a:lnTo>
                    <a:pt x="5997129" y="0"/>
                  </a:lnTo>
                  <a:lnTo>
                    <a:pt x="5997129" y="507938"/>
                  </a:lnTo>
                  <a:lnTo>
                    <a:pt x="0" y="507938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508943" y="1957806"/>
            <a:ext cx="9836608" cy="7821486"/>
          </a:xfrm>
          <a:custGeom>
            <a:avLst/>
            <a:gdLst/>
            <a:ahLst/>
            <a:cxnLst/>
            <a:rect r="r" b="b" t="t" l="l"/>
            <a:pathLst>
              <a:path h="7821486" w="9836608">
                <a:moveTo>
                  <a:pt x="0" y="0"/>
                </a:moveTo>
                <a:lnTo>
                  <a:pt x="9836608" y="0"/>
                </a:lnTo>
                <a:lnTo>
                  <a:pt x="9836608" y="7821485"/>
                </a:lnTo>
                <a:lnTo>
                  <a:pt x="0" y="78214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420" t="0" r="-142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623700" y="1957806"/>
            <a:ext cx="7176146" cy="4345178"/>
          </a:xfrm>
          <a:custGeom>
            <a:avLst/>
            <a:gdLst/>
            <a:ahLst/>
            <a:cxnLst/>
            <a:rect r="r" b="b" t="t" l="l"/>
            <a:pathLst>
              <a:path h="4345178" w="7176146">
                <a:moveTo>
                  <a:pt x="0" y="0"/>
                </a:moveTo>
                <a:lnTo>
                  <a:pt x="7176146" y="0"/>
                </a:lnTo>
                <a:lnTo>
                  <a:pt x="7176146" y="4345177"/>
                </a:lnTo>
                <a:lnTo>
                  <a:pt x="0" y="434517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8799" t="-29136" r="-14358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5472410" y="8577262"/>
            <a:ext cx="119062" cy="115252"/>
            <a:chOff x="0" y="0"/>
            <a:chExt cx="158750" cy="15367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50800" y="50800"/>
              <a:ext cx="57150" cy="53340"/>
            </a:xfrm>
            <a:custGeom>
              <a:avLst/>
              <a:gdLst/>
              <a:ahLst/>
              <a:cxnLst/>
              <a:rect r="r" b="b" t="t" l="l"/>
              <a:pathLst>
                <a:path h="53340" w="57150">
                  <a:moveTo>
                    <a:pt x="30480" y="0"/>
                  </a:moveTo>
                  <a:cubicBezTo>
                    <a:pt x="57150" y="34290"/>
                    <a:pt x="49530" y="44450"/>
                    <a:pt x="44450" y="48260"/>
                  </a:cubicBezTo>
                  <a:cubicBezTo>
                    <a:pt x="38100" y="50800"/>
                    <a:pt x="26670" y="52070"/>
                    <a:pt x="20320" y="49530"/>
                  </a:cubicBezTo>
                  <a:cubicBezTo>
                    <a:pt x="13970" y="45720"/>
                    <a:pt x="7620" y="36830"/>
                    <a:pt x="6350" y="30480"/>
                  </a:cubicBezTo>
                  <a:cubicBezTo>
                    <a:pt x="5080" y="22860"/>
                    <a:pt x="8890" y="12700"/>
                    <a:pt x="13970" y="7620"/>
                  </a:cubicBezTo>
                  <a:cubicBezTo>
                    <a:pt x="19050" y="2540"/>
                    <a:pt x="29210" y="0"/>
                    <a:pt x="36830" y="1270"/>
                  </a:cubicBezTo>
                  <a:cubicBezTo>
                    <a:pt x="43180" y="2540"/>
                    <a:pt x="52070" y="10160"/>
                    <a:pt x="54610" y="16510"/>
                  </a:cubicBezTo>
                  <a:cubicBezTo>
                    <a:pt x="57150" y="22860"/>
                    <a:pt x="55880" y="34290"/>
                    <a:pt x="52070" y="40640"/>
                  </a:cubicBezTo>
                  <a:cubicBezTo>
                    <a:pt x="46990" y="46990"/>
                    <a:pt x="33020" y="53340"/>
                    <a:pt x="25400" y="52070"/>
                  </a:cubicBezTo>
                  <a:cubicBezTo>
                    <a:pt x="15240" y="49530"/>
                    <a:pt x="1270" y="36830"/>
                    <a:pt x="0" y="27940"/>
                  </a:cubicBezTo>
                  <a:cubicBezTo>
                    <a:pt x="0" y="19050"/>
                    <a:pt x="21590" y="0"/>
                    <a:pt x="21590" y="0"/>
                  </a:cubicBezTo>
                </a:path>
              </a:pathLst>
            </a:custGeom>
            <a:solidFill>
              <a:srgbClr val="FFB800"/>
            </a:solidFill>
            <a:ln cap="sq">
              <a:noFill/>
              <a:prstDash val="solid"/>
              <a:miter/>
            </a:ln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10668572" y="6552238"/>
            <a:ext cx="7131274" cy="3227054"/>
          </a:xfrm>
          <a:custGeom>
            <a:avLst/>
            <a:gdLst/>
            <a:ahLst/>
            <a:cxnLst/>
            <a:rect r="r" b="b" t="t" l="l"/>
            <a:pathLst>
              <a:path h="3227054" w="7131274">
                <a:moveTo>
                  <a:pt x="0" y="0"/>
                </a:moveTo>
                <a:lnTo>
                  <a:pt x="7131274" y="0"/>
                </a:lnTo>
                <a:lnTo>
                  <a:pt x="7131274" y="3227053"/>
                </a:lnTo>
                <a:lnTo>
                  <a:pt x="0" y="322705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6885" t="-33161" r="0" b="-8558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446217" y="322523"/>
            <a:ext cx="13395565" cy="1228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>
                <a:solidFill>
                  <a:srgbClr val="003EA8"/>
                </a:solidFill>
                <a:ea typeface="Arita Dotum Bold"/>
              </a:rPr>
              <a:t>백종원을 선택한 이유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814344" y="8268335"/>
            <a:ext cx="3653730" cy="424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79"/>
              </a:lnSpc>
              <a:spcBef>
                <a:spcPct val="0"/>
              </a:spcBef>
            </a:pPr>
            <a:r>
              <a:rPr lang="en-US" sz="2599">
                <a:solidFill>
                  <a:srgbClr val="FFFFFF"/>
                </a:solidFill>
                <a:ea typeface="Arita Dotum Medium"/>
              </a:rPr>
              <a:t>요리 분야 유튜브 채널 순위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371348" y="3481793"/>
            <a:ext cx="3545459" cy="1599336"/>
            <a:chOff x="0" y="0"/>
            <a:chExt cx="817927" cy="36896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7927" cy="368962"/>
            </a:xfrm>
            <a:custGeom>
              <a:avLst/>
              <a:gdLst/>
              <a:ahLst/>
              <a:cxnLst/>
              <a:rect r="r" b="b" t="t" l="l"/>
              <a:pathLst>
                <a:path h="368962" w="817927">
                  <a:moveTo>
                    <a:pt x="0" y="0"/>
                  </a:moveTo>
                  <a:lnTo>
                    <a:pt x="817927" y="0"/>
                  </a:lnTo>
                  <a:lnTo>
                    <a:pt x="817927" y="368962"/>
                  </a:lnTo>
                  <a:lnTo>
                    <a:pt x="0" y="368962"/>
                  </a:lnTo>
                  <a:close/>
                </a:path>
              </a:pathLst>
            </a:custGeom>
            <a:solidFill>
              <a:srgbClr val="003EA8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817927" cy="435637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4059"/>
                </a:lnSpc>
              </a:pPr>
              <a:r>
                <a:rPr lang="en-US" sz="2899">
                  <a:solidFill>
                    <a:srgbClr val="FFFFFF"/>
                  </a:solidFill>
                  <a:ea typeface="Arita Dotum Bold"/>
                </a:rPr>
                <a:t>백종원 프랜차이즈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1945516" y="3659413"/>
            <a:ext cx="2223948" cy="1215522"/>
            <a:chOff x="0" y="0"/>
            <a:chExt cx="1086195" cy="59367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086195" cy="593671"/>
            </a:xfrm>
            <a:custGeom>
              <a:avLst/>
              <a:gdLst/>
              <a:ahLst/>
              <a:cxnLst/>
              <a:rect r="r" b="b" t="t" l="l"/>
              <a:pathLst>
                <a:path h="593671" w="1086195">
                  <a:moveTo>
                    <a:pt x="0" y="0"/>
                  </a:moveTo>
                  <a:lnTo>
                    <a:pt x="1086195" y="0"/>
                  </a:lnTo>
                  <a:lnTo>
                    <a:pt x="1086195" y="593671"/>
                  </a:lnTo>
                  <a:lnTo>
                    <a:pt x="0" y="593671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1086195" cy="650821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3779"/>
                </a:lnSpc>
              </a:pPr>
              <a:r>
                <a:rPr lang="en-US" sz="2699">
                  <a:solidFill>
                    <a:srgbClr val="FFFFFF"/>
                  </a:solidFill>
                  <a:ea typeface="Arita Dotum Medium"/>
                </a:rPr>
                <a:t>중식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5457037" y="6383434"/>
            <a:ext cx="2223948" cy="1215522"/>
            <a:chOff x="0" y="0"/>
            <a:chExt cx="1086195" cy="59367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086195" cy="593671"/>
            </a:xfrm>
            <a:custGeom>
              <a:avLst/>
              <a:gdLst/>
              <a:ahLst/>
              <a:cxnLst/>
              <a:rect r="r" b="b" t="t" l="l"/>
              <a:pathLst>
                <a:path h="593671" w="1086195">
                  <a:moveTo>
                    <a:pt x="0" y="0"/>
                  </a:moveTo>
                  <a:lnTo>
                    <a:pt x="1086195" y="0"/>
                  </a:lnTo>
                  <a:lnTo>
                    <a:pt x="1086195" y="593671"/>
                  </a:lnTo>
                  <a:lnTo>
                    <a:pt x="0" y="593671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1086195" cy="650821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3779"/>
                </a:lnSpc>
              </a:pPr>
              <a:r>
                <a:rPr lang="en-US" sz="2699">
                  <a:solidFill>
                    <a:srgbClr val="FFFFFF"/>
                  </a:solidFill>
                  <a:ea typeface="Arita Dotum Medium"/>
                </a:rPr>
                <a:t>한식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8032026" y="1123581"/>
            <a:ext cx="2223948" cy="1215522"/>
            <a:chOff x="0" y="0"/>
            <a:chExt cx="1086195" cy="593671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086195" cy="593671"/>
            </a:xfrm>
            <a:custGeom>
              <a:avLst/>
              <a:gdLst/>
              <a:ahLst/>
              <a:cxnLst/>
              <a:rect r="r" b="b" t="t" l="l"/>
              <a:pathLst>
                <a:path h="593671" w="1086195">
                  <a:moveTo>
                    <a:pt x="0" y="0"/>
                  </a:moveTo>
                  <a:lnTo>
                    <a:pt x="1086195" y="0"/>
                  </a:lnTo>
                  <a:lnTo>
                    <a:pt x="1086195" y="593671"/>
                  </a:lnTo>
                  <a:lnTo>
                    <a:pt x="0" y="593671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57150"/>
              <a:ext cx="1086195" cy="650821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3779"/>
                </a:lnSpc>
              </a:pPr>
              <a:r>
                <a:rPr lang="en-US" sz="2699">
                  <a:solidFill>
                    <a:srgbClr val="FFFFFF"/>
                  </a:solidFill>
                  <a:ea typeface="Arita Dotum Medium"/>
                </a:rPr>
                <a:t>카페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4118700" y="3673700"/>
            <a:ext cx="2223948" cy="1215522"/>
            <a:chOff x="0" y="0"/>
            <a:chExt cx="1086195" cy="593671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086195" cy="593671"/>
            </a:xfrm>
            <a:custGeom>
              <a:avLst/>
              <a:gdLst/>
              <a:ahLst/>
              <a:cxnLst/>
              <a:rect r="r" b="b" t="t" l="l"/>
              <a:pathLst>
                <a:path h="593671" w="1086195">
                  <a:moveTo>
                    <a:pt x="0" y="0"/>
                  </a:moveTo>
                  <a:lnTo>
                    <a:pt x="1086195" y="0"/>
                  </a:lnTo>
                  <a:lnTo>
                    <a:pt x="1086195" y="593671"/>
                  </a:lnTo>
                  <a:lnTo>
                    <a:pt x="0" y="593671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57150"/>
              <a:ext cx="1086195" cy="650821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3779"/>
                </a:lnSpc>
              </a:pPr>
              <a:r>
                <a:rPr lang="en-US" sz="2699">
                  <a:solidFill>
                    <a:srgbClr val="FFFFFF"/>
                  </a:solidFill>
                  <a:ea typeface="Arita Dotum Medium"/>
                </a:rPr>
                <a:t>일식</a:t>
              </a:r>
            </a:p>
          </p:txBody>
        </p:sp>
      </p:grpSp>
      <p:sp>
        <p:nvSpPr>
          <p:cNvPr name="AutoShape 17" id="17"/>
          <p:cNvSpPr/>
          <p:nvPr/>
        </p:nvSpPr>
        <p:spPr>
          <a:xfrm flipV="true">
            <a:off x="10916807" y="4267174"/>
            <a:ext cx="1028709" cy="14288"/>
          </a:xfrm>
          <a:prstGeom prst="line">
            <a:avLst/>
          </a:prstGeom>
          <a:ln cap="rnd" w="28575">
            <a:solidFill>
              <a:srgbClr val="003EA8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18" id="18"/>
          <p:cNvSpPr/>
          <p:nvPr/>
        </p:nvSpPr>
        <p:spPr>
          <a:xfrm flipH="true">
            <a:off x="6342648" y="4281461"/>
            <a:ext cx="1028700" cy="0"/>
          </a:xfrm>
          <a:prstGeom prst="line">
            <a:avLst/>
          </a:prstGeom>
          <a:ln cap="rnd" w="28575">
            <a:solidFill>
              <a:srgbClr val="003EA8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19" id="19"/>
          <p:cNvSpPr/>
          <p:nvPr/>
        </p:nvSpPr>
        <p:spPr>
          <a:xfrm flipH="true" flipV="true">
            <a:off x="9144000" y="2339102"/>
            <a:ext cx="78" cy="1142691"/>
          </a:xfrm>
          <a:prstGeom prst="line">
            <a:avLst/>
          </a:prstGeom>
          <a:ln cap="rnd" w="28575">
            <a:solidFill>
              <a:srgbClr val="003EA8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20" id="20"/>
          <p:cNvSpPr/>
          <p:nvPr/>
        </p:nvSpPr>
        <p:spPr>
          <a:xfrm flipH="true">
            <a:off x="6569012" y="5081129"/>
            <a:ext cx="2575066" cy="1302305"/>
          </a:xfrm>
          <a:prstGeom prst="line">
            <a:avLst/>
          </a:prstGeom>
          <a:ln cap="rnd" w="28575">
            <a:solidFill>
              <a:srgbClr val="003EA8"/>
            </a:solidFill>
            <a:prstDash val="solid"/>
            <a:headEnd type="none" len="sm" w="sm"/>
            <a:tailEnd type="triangle" len="med" w="lg"/>
          </a:ln>
        </p:spPr>
      </p:sp>
      <p:grpSp>
        <p:nvGrpSpPr>
          <p:cNvPr name="Group 21" id="21"/>
          <p:cNvGrpSpPr/>
          <p:nvPr/>
        </p:nvGrpSpPr>
        <p:grpSpPr>
          <a:xfrm rot="0">
            <a:off x="11431161" y="783469"/>
            <a:ext cx="2243683" cy="947872"/>
            <a:chOff x="0" y="0"/>
            <a:chExt cx="1095833" cy="462949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095833" cy="462949"/>
            </a:xfrm>
            <a:custGeom>
              <a:avLst/>
              <a:gdLst/>
              <a:ahLst/>
              <a:cxnLst/>
              <a:rect r="r" b="b" t="t" l="l"/>
              <a:pathLst>
                <a:path h="462949" w="1095833">
                  <a:moveTo>
                    <a:pt x="0" y="0"/>
                  </a:moveTo>
                  <a:lnTo>
                    <a:pt x="1095833" y="0"/>
                  </a:lnTo>
                  <a:lnTo>
                    <a:pt x="1095833" y="462949"/>
                  </a:lnTo>
                  <a:lnTo>
                    <a:pt x="0" y="462949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47625"/>
              <a:ext cx="1095833" cy="510574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939"/>
                </a:lnSpc>
              </a:pPr>
              <a:r>
                <a:rPr lang="en-US" sz="2099">
                  <a:solidFill>
                    <a:srgbClr val="000000"/>
                  </a:solidFill>
                  <a:ea typeface="Arita Dotum Medium"/>
                </a:rPr>
                <a:t>빽다방</a:t>
              </a:r>
            </a:p>
          </p:txBody>
        </p:sp>
      </p:grpSp>
      <p:sp>
        <p:nvSpPr>
          <p:cNvPr name="AutoShape 24" id="24"/>
          <p:cNvSpPr/>
          <p:nvPr/>
        </p:nvSpPr>
        <p:spPr>
          <a:xfrm flipV="true">
            <a:off x="10255974" y="1257405"/>
            <a:ext cx="1175187" cy="473936"/>
          </a:xfrm>
          <a:prstGeom prst="line">
            <a:avLst/>
          </a:prstGeom>
          <a:ln cap="rnd" w="28575">
            <a:solidFill>
              <a:srgbClr val="003EA8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25" id="25"/>
          <p:cNvSpPr/>
          <p:nvPr/>
        </p:nvSpPr>
        <p:spPr>
          <a:xfrm flipH="true">
            <a:off x="4551904" y="6991195"/>
            <a:ext cx="905133" cy="133825"/>
          </a:xfrm>
          <a:prstGeom prst="line">
            <a:avLst/>
          </a:prstGeom>
          <a:ln cap="rnd" w="28575">
            <a:solidFill>
              <a:srgbClr val="003EA8"/>
            </a:solidFill>
            <a:prstDash val="solid"/>
            <a:headEnd type="none" len="sm" w="sm"/>
            <a:tailEnd type="triangle" len="med" w="lg"/>
          </a:ln>
        </p:spPr>
      </p:sp>
      <p:grpSp>
        <p:nvGrpSpPr>
          <p:cNvPr name="Group 26" id="26"/>
          <p:cNvGrpSpPr/>
          <p:nvPr/>
        </p:nvGrpSpPr>
        <p:grpSpPr>
          <a:xfrm rot="0">
            <a:off x="2308221" y="6651083"/>
            <a:ext cx="2243683" cy="947872"/>
            <a:chOff x="0" y="0"/>
            <a:chExt cx="1095833" cy="462949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095833" cy="462949"/>
            </a:xfrm>
            <a:custGeom>
              <a:avLst/>
              <a:gdLst/>
              <a:ahLst/>
              <a:cxnLst/>
              <a:rect r="r" b="b" t="t" l="l"/>
              <a:pathLst>
                <a:path h="462949" w="1095833">
                  <a:moveTo>
                    <a:pt x="0" y="0"/>
                  </a:moveTo>
                  <a:lnTo>
                    <a:pt x="1095833" y="0"/>
                  </a:lnTo>
                  <a:lnTo>
                    <a:pt x="1095833" y="462949"/>
                  </a:lnTo>
                  <a:lnTo>
                    <a:pt x="0" y="462949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47625"/>
              <a:ext cx="1095833" cy="510574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939"/>
                </a:lnSpc>
              </a:pPr>
              <a:r>
                <a:rPr lang="en-US" sz="2099">
                  <a:solidFill>
                    <a:srgbClr val="000000"/>
                  </a:solidFill>
                  <a:ea typeface="Arita Dotum Medium"/>
                </a:rPr>
                <a:t>새마을식당</a:t>
              </a: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12764966" y="5909498"/>
            <a:ext cx="2223948" cy="1215522"/>
            <a:chOff x="0" y="0"/>
            <a:chExt cx="1086195" cy="593671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1086195" cy="593671"/>
            </a:xfrm>
            <a:custGeom>
              <a:avLst/>
              <a:gdLst/>
              <a:ahLst/>
              <a:cxnLst/>
              <a:rect r="r" b="b" t="t" l="l"/>
              <a:pathLst>
                <a:path h="593671" w="1086195">
                  <a:moveTo>
                    <a:pt x="0" y="0"/>
                  </a:moveTo>
                  <a:lnTo>
                    <a:pt x="1086195" y="0"/>
                  </a:lnTo>
                  <a:lnTo>
                    <a:pt x="1086195" y="593671"/>
                  </a:lnTo>
                  <a:lnTo>
                    <a:pt x="0" y="593671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57150"/>
              <a:ext cx="1086195" cy="650821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3779"/>
                </a:lnSpc>
              </a:pPr>
              <a:r>
                <a:rPr lang="en-US" sz="2699">
                  <a:solidFill>
                    <a:srgbClr val="FFFFFF"/>
                  </a:solidFill>
                  <a:ea typeface="Arita Dotum Medium"/>
                </a:rPr>
                <a:t>양식</a:t>
              </a:r>
            </a:p>
          </p:txBody>
        </p:sp>
      </p:grpSp>
      <p:sp>
        <p:nvSpPr>
          <p:cNvPr name="AutoShape 32" id="32"/>
          <p:cNvSpPr/>
          <p:nvPr/>
        </p:nvSpPr>
        <p:spPr>
          <a:xfrm>
            <a:off x="10255974" y="5081129"/>
            <a:ext cx="2508992" cy="1436129"/>
          </a:xfrm>
          <a:prstGeom prst="line">
            <a:avLst/>
          </a:prstGeom>
          <a:ln cap="rnd" w="28575">
            <a:solidFill>
              <a:srgbClr val="003EA8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33" id="33"/>
          <p:cNvSpPr/>
          <p:nvPr/>
        </p:nvSpPr>
        <p:spPr>
          <a:xfrm flipH="true" flipV="true">
            <a:off x="3570586" y="2900035"/>
            <a:ext cx="1660088" cy="773665"/>
          </a:xfrm>
          <a:prstGeom prst="line">
            <a:avLst/>
          </a:prstGeom>
          <a:ln cap="rnd" w="28575">
            <a:solidFill>
              <a:srgbClr val="003EA8"/>
            </a:solidFill>
            <a:prstDash val="solid"/>
            <a:headEnd type="none" len="sm" w="sm"/>
            <a:tailEnd type="triangle" len="med" w="lg"/>
          </a:ln>
        </p:spPr>
      </p:sp>
      <p:grpSp>
        <p:nvGrpSpPr>
          <p:cNvPr name="Group 34" id="34"/>
          <p:cNvGrpSpPr/>
          <p:nvPr/>
        </p:nvGrpSpPr>
        <p:grpSpPr>
          <a:xfrm rot="0">
            <a:off x="3559492" y="819255"/>
            <a:ext cx="2243683" cy="947872"/>
            <a:chOff x="0" y="0"/>
            <a:chExt cx="1095833" cy="462949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1095833" cy="462949"/>
            </a:xfrm>
            <a:custGeom>
              <a:avLst/>
              <a:gdLst/>
              <a:ahLst/>
              <a:cxnLst/>
              <a:rect r="r" b="b" t="t" l="l"/>
              <a:pathLst>
                <a:path h="462949" w="1095833">
                  <a:moveTo>
                    <a:pt x="0" y="0"/>
                  </a:moveTo>
                  <a:lnTo>
                    <a:pt x="1095833" y="0"/>
                  </a:lnTo>
                  <a:lnTo>
                    <a:pt x="1095833" y="462949"/>
                  </a:lnTo>
                  <a:lnTo>
                    <a:pt x="0" y="462949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TextBox 36" id="36"/>
            <p:cNvSpPr txBox="true"/>
            <p:nvPr/>
          </p:nvSpPr>
          <p:spPr>
            <a:xfrm>
              <a:off x="0" y="-47625"/>
              <a:ext cx="1095833" cy="510574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939"/>
                </a:lnSpc>
              </a:pPr>
              <a:r>
                <a:rPr lang="en-US" sz="2099">
                  <a:solidFill>
                    <a:srgbClr val="000000"/>
                  </a:solidFill>
                  <a:ea typeface="Arita Dotum Medium"/>
                </a:rPr>
                <a:t>역전우동</a:t>
              </a:r>
            </a:p>
          </p:txBody>
        </p:sp>
      </p:grpSp>
      <p:grpSp>
        <p:nvGrpSpPr>
          <p:cNvPr name="Group 37" id="37"/>
          <p:cNvGrpSpPr/>
          <p:nvPr/>
        </p:nvGrpSpPr>
        <p:grpSpPr>
          <a:xfrm rot="0">
            <a:off x="1326902" y="2426099"/>
            <a:ext cx="2243683" cy="947872"/>
            <a:chOff x="0" y="0"/>
            <a:chExt cx="1095833" cy="462949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1095833" cy="462949"/>
            </a:xfrm>
            <a:custGeom>
              <a:avLst/>
              <a:gdLst/>
              <a:ahLst/>
              <a:cxnLst/>
              <a:rect r="r" b="b" t="t" l="l"/>
              <a:pathLst>
                <a:path h="462949" w="1095833">
                  <a:moveTo>
                    <a:pt x="0" y="0"/>
                  </a:moveTo>
                  <a:lnTo>
                    <a:pt x="1095833" y="0"/>
                  </a:lnTo>
                  <a:lnTo>
                    <a:pt x="1095833" y="462949"/>
                  </a:lnTo>
                  <a:lnTo>
                    <a:pt x="0" y="462949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TextBox 39" id="39"/>
            <p:cNvSpPr txBox="true"/>
            <p:nvPr/>
          </p:nvSpPr>
          <p:spPr>
            <a:xfrm>
              <a:off x="0" y="-47625"/>
              <a:ext cx="1095833" cy="510574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939"/>
                </a:lnSpc>
              </a:pPr>
              <a:r>
                <a:rPr lang="en-US" sz="2099">
                  <a:solidFill>
                    <a:srgbClr val="000000"/>
                  </a:solidFill>
                  <a:ea typeface="Arita Dotum Medium"/>
                </a:rPr>
                <a:t>연돈</a:t>
              </a:r>
            </a:p>
          </p:txBody>
        </p:sp>
      </p:grpSp>
      <p:sp>
        <p:nvSpPr>
          <p:cNvPr name="AutoShape 40" id="40"/>
          <p:cNvSpPr/>
          <p:nvPr/>
        </p:nvSpPr>
        <p:spPr>
          <a:xfrm flipH="true" flipV="true">
            <a:off x="4681334" y="1767128"/>
            <a:ext cx="549340" cy="1906573"/>
          </a:xfrm>
          <a:prstGeom prst="line">
            <a:avLst/>
          </a:prstGeom>
          <a:ln cap="rnd" w="28575">
            <a:solidFill>
              <a:srgbClr val="003EA8"/>
            </a:solidFill>
            <a:prstDash val="solid"/>
            <a:headEnd type="none" len="sm" w="sm"/>
            <a:tailEnd type="triangle" len="med" w="lg"/>
          </a:ln>
        </p:spPr>
      </p:sp>
      <p:grpSp>
        <p:nvGrpSpPr>
          <p:cNvPr name="Group 41" id="41"/>
          <p:cNvGrpSpPr/>
          <p:nvPr/>
        </p:nvGrpSpPr>
        <p:grpSpPr>
          <a:xfrm rot="0">
            <a:off x="15015617" y="7801320"/>
            <a:ext cx="2243683" cy="947872"/>
            <a:chOff x="0" y="0"/>
            <a:chExt cx="1095833" cy="462949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1095833" cy="462949"/>
            </a:xfrm>
            <a:custGeom>
              <a:avLst/>
              <a:gdLst/>
              <a:ahLst/>
              <a:cxnLst/>
              <a:rect r="r" b="b" t="t" l="l"/>
              <a:pathLst>
                <a:path h="462949" w="1095833">
                  <a:moveTo>
                    <a:pt x="0" y="0"/>
                  </a:moveTo>
                  <a:lnTo>
                    <a:pt x="1095833" y="0"/>
                  </a:lnTo>
                  <a:lnTo>
                    <a:pt x="1095833" y="462949"/>
                  </a:lnTo>
                  <a:lnTo>
                    <a:pt x="0" y="462949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TextBox 43" id="43"/>
            <p:cNvSpPr txBox="true"/>
            <p:nvPr/>
          </p:nvSpPr>
          <p:spPr>
            <a:xfrm>
              <a:off x="0" y="-47625"/>
              <a:ext cx="1095833" cy="510574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939"/>
                </a:lnSpc>
              </a:pPr>
              <a:r>
                <a:rPr lang="en-US" sz="2099">
                  <a:solidFill>
                    <a:srgbClr val="000000"/>
                  </a:solidFill>
                  <a:ea typeface="Arita Dotum Medium"/>
                </a:rPr>
                <a:t>롤링파스타</a:t>
              </a:r>
            </a:p>
          </p:txBody>
        </p:sp>
      </p:grpSp>
      <p:grpSp>
        <p:nvGrpSpPr>
          <p:cNvPr name="Group 44" id="44"/>
          <p:cNvGrpSpPr/>
          <p:nvPr/>
        </p:nvGrpSpPr>
        <p:grpSpPr>
          <a:xfrm rot="0">
            <a:off x="11046511" y="7896544"/>
            <a:ext cx="2243683" cy="947872"/>
            <a:chOff x="0" y="0"/>
            <a:chExt cx="1095833" cy="462949"/>
          </a:xfrm>
        </p:grpSpPr>
        <p:sp>
          <p:nvSpPr>
            <p:cNvPr name="Freeform 45" id="45"/>
            <p:cNvSpPr/>
            <p:nvPr/>
          </p:nvSpPr>
          <p:spPr>
            <a:xfrm flipH="false" flipV="false" rot="0">
              <a:off x="0" y="0"/>
              <a:ext cx="1095833" cy="462949"/>
            </a:xfrm>
            <a:custGeom>
              <a:avLst/>
              <a:gdLst/>
              <a:ahLst/>
              <a:cxnLst/>
              <a:rect r="r" b="b" t="t" l="l"/>
              <a:pathLst>
                <a:path h="462949" w="1095833">
                  <a:moveTo>
                    <a:pt x="0" y="0"/>
                  </a:moveTo>
                  <a:lnTo>
                    <a:pt x="1095833" y="0"/>
                  </a:lnTo>
                  <a:lnTo>
                    <a:pt x="1095833" y="462949"/>
                  </a:lnTo>
                  <a:lnTo>
                    <a:pt x="0" y="462949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TextBox 46" id="46"/>
            <p:cNvSpPr txBox="true"/>
            <p:nvPr/>
          </p:nvSpPr>
          <p:spPr>
            <a:xfrm>
              <a:off x="0" y="-47625"/>
              <a:ext cx="1095833" cy="510574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939"/>
                </a:lnSpc>
              </a:pPr>
              <a:r>
                <a:rPr lang="en-US" sz="2099">
                  <a:solidFill>
                    <a:srgbClr val="000000"/>
                  </a:solidFill>
                  <a:ea typeface="Arita Dotum Medium"/>
                </a:rPr>
                <a:t>빽보이피자</a:t>
              </a:r>
            </a:p>
          </p:txBody>
        </p:sp>
      </p:grpSp>
      <p:sp>
        <p:nvSpPr>
          <p:cNvPr name="AutoShape 47" id="47"/>
          <p:cNvSpPr/>
          <p:nvPr/>
        </p:nvSpPr>
        <p:spPr>
          <a:xfrm flipH="true">
            <a:off x="12168353" y="7125019"/>
            <a:ext cx="1708587" cy="771525"/>
          </a:xfrm>
          <a:prstGeom prst="line">
            <a:avLst/>
          </a:prstGeom>
          <a:ln cap="rnd" w="28575">
            <a:solidFill>
              <a:srgbClr val="003EA8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48" id="48"/>
          <p:cNvSpPr/>
          <p:nvPr/>
        </p:nvSpPr>
        <p:spPr>
          <a:xfrm>
            <a:off x="13876940" y="7125019"/>
            <a:ext cx="2260518" cy="676301"/>
          </a:xfrm>
          <a:prstGeom prst="line">
            <a:avLst/>
          </a:prstGeom>
          <a:ln cap="rnd" w="28575">
            <a:solidFill>
              <a:srgbClr val="003EA8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49" id="49"/>
          <p:cNvSpPr/>
          <p:nvPr/>
        </p:nvSpPr>
        <p:spPr>
          <a:xfrm>
            <a:off x="6569012" y="7598955"/>
            <a:ext cx="1111974" cy="1245461"/>
          </a:xfrm>
          <a:prstGeom prst="line">
            <a:avLst/>
          </a:prstGeom>
          <a:ln cap="rnd" w="28575">
            <a:solidFill>
              <a:srgbClr val="003EA8"/>
            </a:solidFill>
            <a:prstDash val="solid"/>
            <a:headEnd type="none" len="sm" w="sm"/>
            <a:tailEnd type="triangle" len="med" w="lg"/>
          </a:ln>
        </p:spPr>
      </p:sp>
      <p:grpSp>
        <p:nvGrpSpPr>
          <p:cNvPr name="Group 50" id="50"/>
          <p:cNvGrpSpPr/>
          <p:nvPr/>
        </p:nvGrpSpPr>
        <p:grpSpPr>
          <a:xfrm rot="0">
            <a:off x="6559144" y="8844417"/>
            <a:ext cx="2243683" cy="947872"/>
            <a:chOff x="0" y="0"/>
            <a:chExt cx="1095833" cy="462949"/>
          </a:xfrm>
        </p:grpSpPr>
        <p:sp>
          <p:nvSpPr>
            <p:cNvPr name="Freeform 51" id="51"/>
            <p:cNvSpPr/>
            <p:nvPr/>
          </p:nvSpPr>
          <p:spPr>
            <a:xfrm flipH="false" flipV="false" rot="0">
              <a:off x="0" y="0"/>
              <a:ext cx="1095833" cy="462949"/>
            </a:xfrm>
            <a:custGeom>
              <a:avLst/>
              <a:gdLst/>
              <a:ahLst/>
              <a:cxnLst/>
              <a:rect r="r" b="b" t="t" l="l"/>
              <a:pathLst>
                <a:path h="462949" w="1095833">
                  <a:moveTo>
                    <a:pt x="0" y="0"/>
                  </a:moveTo>
                  <a:lnTo>
                    <a:pt x="1095833" y="0"/>
                  </a:lnTo>
                  <a:lnTo>
                    <a:pt x="1095833" y="462949"/>
                  </a:lnTo>
                  <a:lnTo>
                    <a:pt x="0" y="462949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TextBox 52" id="52"/>
            <p:cNvSpPr txBox="true"/>
            <p:nvPr/>
          </p:nvSpPr>
          <p:spPr>
            <a:xfrm>
              <a:off x="0" y="-47625"/>
              <a:ext cx="1095833" cy="510574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939"/>
                </a:lnSpc>
              </a:pPr>
              <a:r>
                <a:rPr lang="en-US" sz="2099">
                  <a:solidFill>
                    <a:srgbClr val="000000"/>
                  </a:solidFill>
                  <a:ea typeface="Arita Dotum Medium"/>
                </a:rPr>
                <a:t>다다익고</a:t>
              </a:r>
            </a:p>
          </p:txBody>
        </p:sp>
      </p:grpSp>
      <p:sp>
        <p:nvSpPr>
          <p:cNvPr name="AutoShape 53" id="53"/>
          <p:cNvSpPr/>
          <p:nvPr/>
        </p:nvSpPr>
        <p:spPr>
          <a:xfrm flipH="true">
            <a:off x="4551904" y="7598955"/>
            <a:ext cx="2017107" cy="1422931"/>
          </a:xfrm>
          <a:prstGeom prst="line">
            <a:avLst/>
          </a:prstGeom>
          <a:ln cap="rnd" w="28575">
            <a:solidFill>
              <a:srgbClr val="003EA8"/>
            </a:solidFill>
            <a:prstDash val="solid"/>
            <a:headEnd type="none" len="sm" w="sm"/>
            <a:tailEnd type="triangle" len="med" w="lg"/>
          </a:ln>
        </p:spPr>
      </p:sp>
      <p:grpSp>
        <p:nvGrpSpPr>
          <p:cNvPr name="Group 54" id="54"/>
          <p:cNvGrpSpPr/>
          <p:nvPr/>
        </p:nvGrpSpPr>
        <p:grpSpPr>
          <a:xfrm rot="0">
            <a:off x="2308221" y="8547950"/>
            <a:ext cx="2243683" cy="947872"/>
            <a:chOff x="0" y="0"/>
            <a:chExt cx="1095833" cy="462949"/>
          </a:xfrm>
        </p:grpSpPr>
        <p:sp>
          <p:nvSpPr>
            <p:cNvPr name="Freeform 55" id="55"/>
            <p:cNvSpPr/>
            <p:nvPr/>
          </p:nvSpPr>
          <p:spPr>
            <a:xfrm flipH="false" flipV="false" rot="0">
              <a:off x="0" y="0"/>
              <a:ext cx="1095833" cy="462949"/>
            </a:xfrm>
            <a:custGeom>
              <a:avLst/>
              <a:gdLst/>
              <a:ahLst/>
              <a:cxnLst/>
              <a:rect r="r" b="b" t="t" l="l"/>
              <a:pathLst>
                <a:path h="462949" w="1095833">
                  <a:moveTo>
                    <a:pt x="0" y="0"/>
                  </a:moveTo>
                  <a:lnTo>
                    <a:pt x="1095833" y="0"/>
                  </a:lnTo>
                  <a:lnTo>
                    <a:pt x="1095833" y="462949"/>
                  </a:lnTo>
                  <a:lnTo>
                    <a:pt x="0" y="462949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TextBox 56" id="56"/>
            <p:cNvSpPr txBox="true"/>
            <p:nvPr/>
          </p:nvSpPr>
          <p:spPr>
            <a:xfrm>
              <a:off x="0" y="-47625"/>
              <a:ext cx="1095833" cy="510574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939"/>
                </a:lnSpc>
              </a:pPr>
              <a:r>
                <a:rPr lang="en-US" sz="2099">
                  <a:solidFill>
                    <a:srgbClr val="000000"/>
                  </a:solidFill>
                  <a:ea typeface="Arita Dotum Medium"/>
                </a:rPr>
                <a:t>낙원곱창</a:t>
              </a:r>
            </a:p>
          </p:txBody>
        </p:sp>
      </p:grpSp>
      <p:sp>
        <p:nvSpPr>
          <p:cNvPr name="AutoShape 57" id="57"/>
          <p:cNvSpPr/>
          <p:nvPr/>
        </p:nvSpPr>
        <p:spPr>
          <a:xfrm>
            <a:off x="7680986" y="6991195"/>
            <a:ext cx="683583" cy="336189"/>
          </a:xfrm>
          <a:prstGeom prst="line">
            <a:avLst/>
          </a:prstGeom>
          <a:ln cap="rnd" w="28575">
            <a:solidFill>
              <a:srgbClr val="003EA8"/>
            </a:solidFill>
            <a:prstDash val="solid"/>
            <a:headEnd type="none" len="sm" w="sm"/>
            <a:tailEnd type="triangle" len="med" w="lg"/>
          </a:ln>
        </p:spPr>
      </p:sp>
      <p:grpSp>
        <p:nvGrpSpPr>
          <p:cNvPr name="Group 58" id="58"/>
          <p:cNvGrpSpPr/>
          <p:nvPr/>
        </p:nvGrpSpPr>
        <p:grpSpPr>
          <a:xfrm rot="0">
            <a:off x="8364569" y="6853448"/>
            <a:ext cx="2243683" cy="947872"/>
            <a:chOff x="0" y="0"/>
            <a:chExt cx="1095833" cy="462949"/>
          </a:xfrm>
        </p:grpSpPr>
        <p:sp>
          <p:nvSpPr>
            <p:cNvPr name="Freeform 59" id="59"/>
            <p:cNvSpPr/>
            <p:nvPr/>
          </p:nvSpPr>
          <p:spPr>
            <a:xfrm flipH="false" flipV="false" rot="0">
              <a:off x="0" y="0"/>
              <a:ext cx="1095833" cy="462949"/>
            </a:xfrm>
            <a:custGeom>
              <a:avLst/>
              <a:gdLst/>
              <a:ahLst/>
              <a:cxnLst/>
              <a:rect r="r" b="b" t="t" l="l"/>
              <a:pathLst>
                <a:path h="462949" w="1095833">
                  <a:moveTo>
                    <a:pt x="0" y="0"/>
                  </a:moveTo>
                  <a:lnTo>
                    <a:pt x="1095833" y="0"/>
                  </a:lnTo>
                  <a:lnTo>
                    <a:pt x="1095833" y="462949"/>
                  </a:lnTo>
                  <a:lnTo>
                    <a:pt x="0" y="462949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TextBox 60" id="60"/>
            <p:cNvSpPr txBox="true"/>
            <p:nvPr/>
          </p:nvSpPr>
          <p:spPr>
            <a:xfrm>
              <a:off x="0" y="-47625"/>
              <a:ext cx="1095833" cy="510574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939"/>
                </a:lnSpc>
              </a:pPr>
              <a:r>
                <a:rPr lang="en-US" sz="2099">
                  <a:solidFill>
                    <a:srgbClr val="000000"/>
                  </a:solidFill>
                  <a:ea typeface="Arita Dotum Medium"/>
                </a:rPr>
                <a:t>돌배기집</a:t>
              </a:r>
            </a:p>
          </p:txBody>
        </p:sp>
      </p:grpSp>
      <p:grpSp>
        <p:nvGrpSpPr>
          <p:cNvPr name="Group 61" id="61"/>
          <p:cNvGrpSpPr/>
          <p:nvPr/>
        </p:nvGrpSpPr>
        <p:grpSpPr>
          <a:xfrm rot="0">
            <a:off x="15274364" y="3481793"/>
            <a:ext cx="2243683" cy="947872"/>
            <a:chOff x="0" y="0"/>
            <a:chExt cx="1095833" cy="462949"/>
          </a:xfrm>
        </p:grpSpPr>
        <p:sp>
          <p:nvSpPr>
            <p:cNvPr name="Freeform 62" id="62"/>
            <p:cNvSpPr/>
            <p:nvPr/>
          </p:nvSpPr>
          <p:spPr>
            <a:xfrm flipH="false" flipV="false" rot="0">
              <a:off x="0" y="0"/>
              <a:ext cx="1095833" cy="462949"/>
            </a:xfrm>
            <a:custGeom>
              <a:avLst/>
              <a:gdLst/>
              <a:ahLst/>
              <a:cxnLst/>
              <a:rect r="r" b="b" t="t" l="l"/>
              <a:pathLst>
                <a:path h="462949" w="1095833">
                  <a:moveTo>
                    <a:pt x="0" y="0"/>
                  </a:moveTo>
                  <a:lnTo>
                    <a:pt x="1095833" y="0"/>
                  </a:lnTo>
                  <a:lnTo>
                    <a:pt x="1095833" y="462949"/>
                  </a:lnTo>
                  <a:lnTo>
                    <a:pt x="0" y="462949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TextBox 63" id="63"/>
            <p:cNvSpPr txBox="true"/>
            <p:nvPr/>
          </p:nvSpPr>
          <p:spPr>
            <a:xfrm>
              <a:off x="0" y="-47625"/>
              <a:ext cx="1095833" cy="510574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939"/>
                </a:lnSpc>
              </a:pPr>
              <a:r>
                <a:rPr lang="en-US" sz="2099">
                  <a:solidFill>
                    <a:srgbClr val="000000"/>
                  </a:solidFill>
                  <a:ea typeface="Arita Dotum Medium"/>
                </a:rPr>
                <a:t>홍콩반점</a:t>
              </a:r>
            </a:p>
          </p:txBody>
        </p:sp>
      </p:grpSp>
      <p:sp>
        <p:nvSpPr>
          <p:cNvPr name="AutoShape 64" id="64"/>
          <p:cNvSpPr/>
          <p:nvPr/>
        </p:nvSpPr>
        <p:spPr>
          <a:xfrm flipV="true">
            <a:off x="14169663" y="3955730"/>
            <a:ext cx="1104702" cy="463744"/>
          </a:xfrm>
          <a:prstGeom prst="line">
            <a:avLst/>
          </a:prstGeom>
          <a:ln cap="rnd" w="28575">
            <a:solidFill>
              <a:srgbClr val="003EA8"/>
            </a:solidFill>
            <a:prstDash val="solid"/>
            <a:headEnd type="none" len="sm" w="sm"/>
            <a:tailEnd type="triangle" len="med" w="lg"/>
          </a:ln>
        </p:spPr>
      </p:sp>
      <p:grpSp>
        <p:nvGrpSpPr>
          <p:cNvPr name="Group 65" id="65"/>
          <p:cNvGrpSpPr/>
          <p:nvPr/>
        </p:nvGrpSpPr>
        <p:grpSpPr>
          <a:xfrm rot="0">
            <a:off x="9115425" y="1728788"/>
            <a:ext cx="111442" cy="108585"/>
            <a:chOff x="0" y="0"/>
            <a:chExt cx="148590" cy="144780"/>
          </a:xfrm>
        </p:grpSpPr>
        <p:sp>
          <p:nvSpPr>
            <p:cNvPr name="Freeform 66" id="66"/>
            <p:cNvSpPr/>
            <p:nvPr/>
          </p:nvSpPr>
          <p:spPr>
            <a:xfrm flipH="false" flipV="false" rot="0">
              <a:off x="46990" y="45720"/>
              <a:ext cx="50800" cy="52070"/>
            </a:xfrm>
            <a:custGeom>
              <a:avLst/>
              <a:gdLst/>
              <a:ahLst/>
              <a:cxnLst/>
              <a:rect r="r" b="b" t="t" l="l"/>
              <a:pathLst>
                <a:path h="52070" w="50800">
                  <a:moveTo>
                    <a:pt x="50800" y="17780"/>
                  </a:moveTo>
                  <a:cubicBezTo>
                    <a:pt x="29210" y="52070"/>
                    <a:pt x="8890" y="45720"/>
                    <a:pt x="3810" y="38100"/>
                  </a:cubicBezTo>
                  <a:cubicBezTo>
                    <a:pt x="0" y="30480"/>
                    <a:pt x="3810" y="10160"/>
                    <a:pt x="10160" y="5080"/>
                  </a:cubicBezTo>
                  <a:cubicBezTo>
                    <a:pt x="16510" y="0"/>
                    <a:pt x="44450" y="7620"/>
                    <a:pt x="44450" y="7620"/>
                  </a:cubicBezTo>
                </a:path>
              </a:pathLst>
            </a:custGeom>
            <a:solidFill>
              <a:srgbClr val="FFB800"/>
            </a:solidFill>
            <a:ln cap="sq">
              <a:noFill/>
              <a:prstDash val="solid"/>
              <a:miter/>
            </a:ln>
          </p:spPr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219294" y="699941"/>
            <a:ext cx="15795020" cy="1959539"/>
            <a:chOff x="0" y="0"/>
            <a:chExt cx="5762066" cy="71484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762066" cy="714845"/>
            </a:xfrm>
            <a:custGeom>
              <a:avLst/>
              <a:gdLst/>
              <a:ahLst/>
              <a:cxnLst/>
              <a:rect r="r" b="b" t="t" l="l"/>
              <a:pathLst>
                <a:path h="714845" w="5762066">
                  <a:moveTo>
                    <a:pt x="0" y="0"/>
                  </a:moveTo>
                  <a:lnTo>
                    <a:pt x="5762066" y="0"/>
                  </a:lnTo>
                  <a:lnTo>
                    <a:pt x="5762066" y="714845"/>
                  </a:lnTo>
                  <a:lnTo>
                    <a:pt x="0" y="714845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6746634" y="1967514"/>
            <a:ext cx="441616" cy="633141"/>
          </a:xfrm>
          <a:custGeom>
            <a:avLst/>
            <a:gdLst/>
            <a:ahLst/>
            <a:cxnLst/>
            <a:rect r="r" b="b" t="t" l="l"/>
            <a:pathLst>
              <a:path h="633141" w="441616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09650" y="1281714"/>
            <a:ext cx="441616" cy="633141"/>
          </a:xfrm>
          <a:custGeom>
            <a:avLst/>
            <a:gdLst/>
            <a:ahLst/>
            <a:cxnLst/>
            <a:rect r="r" b="b" t="t" l="l"/>
            <a:pathLst>
              <a:path h="633141" w="441616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9944049" y="3029501"/>
            <a:ext cx="7070264" cy="6359917"/>
            <a:chOff x="0" y="0"/>
            <a:chExt cx="2532746" cy="227828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532746" cy="2278281"/>
            </a:xfrm>
            <a:custGeom>
              <a:avLst/>
              <a:gdLst/>
              <a:ahLst/>
              <a:cxnLst/>
              <a:rect r="r" b="b" t="t" l="l"/>
              <a:pathLst>
                <a:path h="2278281" w="2532746">
                  <a:moveTo>
                    <a:pt x="0" y="0"/>
                  </a:moveTo>
                  <a:lnTo>
                    <a:pt x="2532746" y="0"/>
                  </a:lnTo>
                  <a:lnTo>
                    <a:pt x="2532746" y="2278281"/>
                  </a:lnTo>
                  <a:lnTo>
                    <a:pt x="0" y="2278281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1451266" y="3217506"/>
            <a:ext cx="7253080" cy="5983907"/>
          </a:xfrm>
          <a:custGeom>
            <a:avLst/>
            <a:gdLst/>
            <a:ahLst/>
            <a:cxnLst/>
            <a:rect r="r" b="b" t="t" l="l"/>
            <a:pathLst>
              <a:path h="5983907" w="7253080">
                <a:moveTo>
                  <a:pt x="0" y="0"/>
                </a:moveTo>
                <a:lnTo>
                  <a:pt x="7253079" y="0"/>
                </a:lnTo>
                <a:lnTo>
                  <a:pt x="7253079" y="5983907"/>
                </a:lnTo>
                <a:lnTo>
                  <a:pt x="0" y="598390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2022" t="0" r="-25013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197855" y="902960"/>
            <a:ext cx="13892290" cy="138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>
                <a:solidFill>
                  <a:srgbClr val="003EA8"/>
                </a:solidFill>
                <a:latin typeface="Arita Dotum Bold"/>
                <a:ea typeface="Arita Dotum Bold"/>
              </a:rPr>
              <a:t>크롤링 (Crawling)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101395" y="4194938"/>
            <a:ext cx="6755573" cy="1007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79"/>
              </a:lnSpc>
            </a:pPr>
            <a:r>
              <a:rPr lang="en-US" sz="3093">
                <a:solidFill>
                  <a:srgbClr val="000000"/>
                </a:solidFill>
                <a:latin typeface="Arita Dotum Bold"/>
              </a:rPr>
              <a:t>What &amp; Why</a:t>
            </a:r>
          </a:p>
          <a:p>
            <a:pPr algn="ctr">
              <a:lnSpc>
                <a:spcPts val="3508"/>
              </a:lnSpc>
            </a:pPr>
            <a:r>
              <a:rPr lang="en-US" sz="2370">
                <a:solidFill>
                  <a:srgbClr val="000000"/>
                </a:solidFill>
                <a:ea typeface="Arita Dotum Medium"/>
              </a:rPr>
              <a:t>크롤링은 특정 자료에서 정보를 수집하는 과정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101395" y="6973798"/>
            <a:ext cx="6850660" cy="13784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31"/>
              </a:lnSpc>
              <a:spcBef>
                <a:spcPct val="0"/>
              </a:spcBef>
            </a:pPr>
            <a:r>
              <a:rPr lang="en-US" sz="3093">
                <a:solidFill>
                  <a:srgbClr val="000000"/>
                </a:solidFill>
                <a:latin typeface="Arita Dotum Bold"/>
              </a:rPr>
              <a:t>How</a:t>
            </a:r>
          </a:p>
          <a:p>
            <a:pPr algn="ctr">
              <a:lnSpc>
                <a:spcPts val="3318"/>
              </a:lnSpc>
              <a:spcBef>
                <a:spcPct val="0"/>
              </a:spcBef>
            </a:pPr>
            <a:r>
              <a:rPr lang="en-US" sz="2370">
                <a:solidFill>
                  <a:srgbClr val="000000"/>
                </a:solidFill>
                <a:latin typeface="Arita Dotum Medium"/>
                <a:ea typeface="Arita Dotum Medium"/>
              </a:rPr>
              <a:t>JS 다이렉트 웹크롤링이 아닌 Youtube API을 사용한 정식 루트 선택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05495" y="657204"/>
            <a:ext cx="16445245" cy="1906519"/>
            <a:chOff x="0" y="0"/>
            <a:chExt cx="5999270" cy="69550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999270" cy="695503"/>
            </a:xfrm>
            <a:custGeom>
              <a:avLst/>
              <a:gdLst/>
              <a:ahLst/>
              <a:cxnLst/>
              <a:rect r="r" b="b" t="t" l="l"/>
              <a:pathLst>
                <a:path h="695503" w="5999270">
                  <a:moveTo>
                    <a:pt x="0" y="0"/>
                  </a:moveTo>
                  <a:lnTo>
                    <a:pt x="5999270" y="0"/>
                  </a:lnTo>
                  <a:lnTo>
                    <a:pt x="5999270" y="695503"/>
                  </a:lnTo>
                  <a:lnTo>
                    <a:pt x="0" y="695503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3483315" y="3380778"/>
            <a:ext cx="13867425" cy="1589019"/>
            <a:chOff x="0" y="0"/>
            <a:chExt cx="5058874" cy="57967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058875" cy="579678"/>
            </a:xfrm>
            <a:custGeom>
              <a:avLst/>
              <a:gdLst/>
              <a:ahLst/>
              <a:cxnLst/>
              <a:rect r="r" b="b" t="t" l="l"/>
              <a:pathLst>
                <a:path h="579678" w="5058875">
                  <a:moveTo>
                    <a:pt x="0" y="0"/>
                  </a:moveTo>
                  <a:lnTo>
                    <a:pt x="5058875" y="0"/>
                  </a:lnTo>
                  <a:lnTo>
                    <a:pt x="5058875" y="579678"/>
                  </a:lnTo>
                  <a:lnTo>
                    <a:pt x="0" y="579678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3483315" y="5324083"/>
            <a:ext cx="13867425" cy="1589019"/>
            <a:chOff x="0" y="0"/>
            <a:chExt cx="5058874" cy="57967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5058875" cy="579678"/>
            </a:xfrm>
            <a:custGeom>
              <a:avLst/>
              <a:gdLst/>
              <a:ahLst/>
              <a:cxnLst/>
              <a:rect r="r" b="b" t="t" l="l"/>
              <a:pathLst>
                <a:path h="579678" w="5058875">
                  <a:moveTo>
                    <a:pt x="0" y="0"/>
                  </a:moveTo>
                  <a:lnTo>
                    <a:pt x="5058875" y="0"/>
                  </a:lnTo>
                  <a:lnTo>
                    <a:pt x="5058875" y="579678"/>
                  </a:lnTo>
                  <a:lnTo>
                    <a:pt x="0" y="579678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3483315" y="7260716"/>
            <a:ext cx="13867425" cy="1589019"/>
            <a:chOff x="0" y="0"/>
            <a:chExt cx="5058874" cy="57967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5058875" cy="579678"/>
            </a:xfrm>
            <a:custGeom>
              <a:avLst/>
              <a:gdLst/>
              <a:ahLst/>
              <a:cxnLst/>
              <a:rect r="r" b="b" t="t" l="l"/>
              <a:pathLst>
                <a:path h="579678" w="5058875">
                  <a:moveTo>
                    <a:pt x="0" y="0"/>
                  </a:moveTo>
                  <a:lnTo>
                    <a:pt x="5058875" y="0"/>
                  </a:lnTo>
                  <a:lnTo>
                    <a:pt x="5058875" y="579678"/>
                  </a:lnTo>
                  <a:lnTo>
                    <a:pt x="0" y="579678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905495" y="3380778"/>
            <a:ext cx="1903745" cy="1589019"/>
            <a:chOff x="0" y="0"/>
            <a:chExt cx="2538326" cy="2118692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0" y="0"/>
              <a:ext cx="2538326" cy="2118692"/>
              <a:chOff x="0" y="0"/>
              <a:chExt cx="694491" cy="579678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694491" cy="579678"/>
              </a:xfrm>
              <a:custGeom>
                <a:avLst/>
                <a:gdLst/>
                <a:ahLst/>
                <a:cxnLst/>
                <a:rect r="r" b="b" t="t" l="l"/>
                <a:pathLst>
                  <a:path h="579678" w="694491">
                    <a:moveTo>
                      <a:pt x="0" y="0"/>
                    </a:moveTo>
                    <a:lnTo>
                      <a:pt x="694491" y="0"/>
                    </a:lnTo>
                    <a:lnTo>
                      <a:pt x="694491" y="579678"/>
                    </a:lnTo>
                    <a:lnTo>
                      <a:pt x="0" y="579678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name="Freeform 14" id="14"/>
            <p:cNvSpPr/>
            <p:nvPr/>
          </p:nvSpPr>
          <p:spPr>
            <a:xfrm flipH="false" flipV="false" rot="0">
              <a:off x="651649" y="248767"/>
              <a:ext cx="1235028" cy="1621159"/>
            </a:xfrm>
            <a:custGeom>
              <a:avLst/>
              <a:gdLst/>
              <a:ahLst/>
              <a:cxnLst/>
              <a:rect r="r" b="b" t="t" l="l"/>
              <a:pathLst>
                <a:path h="1621159" w="1235028">
                  <a:moveTo>
                    <a:pt x="0" y="0"/>
                  </a:moveTo>
                  <a:lnTo>
                    <a:pt x="1235028" y="0"/>
                  </a:lnTo>
                  <a:lnTo>
                    <a:pt x="1235028" y="1621158"/>
                  </a:lnTo>
                  <a:lnTo>
                    <a:pt x="0" y="16211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905495" y="5324083"/>
            <a:ext cx="1903745" cy="1589019"/>
            <a:chOff x="0" y="0"/>
            <a:chExt cx="2538326" cy="2118692"/>
          </a:xfrm>
        </p:grpSpPr>
        <p:grpSp>
          <p:nvGrpSpPr>
            <p:cNvPr name="Group 16" id="16"/>
            <p:cNvGrpSpPr/>
            <p:nvPr/>
          </p:nvGrpSpPr>
          <p:grpSpPr>
            <a:xfrm rot="0">
              <a:off x="0" y="0"/>
              <a:ext cx="2538326" cy="2118692"/>
              <a:chOff x="0" y="0"/>
              <a:chExt cx="694491" cy="579678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694491" cy="579678"/>
              </a:xfrm>
              <a:custGeom>
                <a:avLst/>
                <a:gdLst/>
                <a:ahLst/>
                <a:cxnLst/>
                <a:rect r="r" b="b" t="t" l="l"/>
                <a:pathLst>
                  <a:path h="579678" w="694491">
                    <a:moveTo>
                      <a:pt x="0" y="0"/>
                    </a:moveTo>
                    <a:lnTo>
                      <a:pt x="694491" y="0"/>
                    </a:lnTo>
                    <a:lnTo>
                      <a:pt x="694491" y="579678"/>
                    </a:lnTo>
                    <a:lnTo>
                      <a:pt x="0" y="579678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name="Freeform 18" id="18"/>
            <p:cNvSpPr/>
            <p:nvPr/>
          </p:nvSpPr>
          <p:spPr>
            <a:xfrm flipH="false" flipV="false" rot="0">
              <a:off x="495450" y="260744"/>
              <a:ext cx="1547426" cy="1516477"/>
            </a:xfrm>
            <a:custGeom>
              <a:avLst/>
              <a:gdLst/>
              <a:ahLst/>
              <a:cxnLst/>
              <a:rect r="r" b="b" t="t" l="l"/>
              <a:pathLst>
                <a:path h="1516477" w="1547426">
                  <a:moveTo>
                    <a:pt x="0" y="0"/>
                  </a:moveTo>
                  <a:lnTo>
                    <a:pt x="1547426" y="0"/>
                  </a:lnTo>
                  <a:lnTo>
                    <a:pt x="1547426" y="1516477"/>
                  </a:lnTo>
                  <a:lnTo>
                    <a:pt x="0" y="15164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905495" y="7260716"/>
            <a:ext cx="1903745" cy="1589019"/>
            <a:chOff x="0" y="0"/>
            <a:chExt cx="2538326" cy="2118692"/>
          </a:xfrm>
        </p:grpSpPr>
        <p:grpSp>
          <p:nvGrpSpPr>
            <p:cNvPr name="Group 20" id="20"/>
            <p:cNvGrpSpPr/>
            <p:nvPr/>
          </p:nvGrpSpPr>
          <p:grpSpPr>
            <a:xfrm rot="0">
              <a:off x="0" y="0"/>
              <a:ext cx="2538326" cy="2118692"/>
              <a:chOff x="0" y="0"/>
              <a:chExt cx="694491" cy="579678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694491" cy="579678"/>
              </a:xfrm>
              <a:custGeom>
                <a:avLst/>
                <a:gdLst/>
                <a:ahLst/>
                <a:cxnLst/>
                <a:rect r="r" b="b" t="t" l="l"/>
                <a:pathLst>
                  <a:path h="579678" w="694491">
                    <a:moveTo>
                      <a:pt x="0" y="0"/>
                    </a:moveTo>
                    <a:lnTo>
                      <a:pt x="694491" y="0"/>
                    </a:lnTo>
                    <a:lnTo>
                      <a:pt x="694491" y="579678"/>
                    </a:lnTo>
                    <a:lnTo>
                      <a:pt x="0" y="579678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name="Freeform 22" id="22"/>
            <p:cNvSpPr/>
            <p:nvPr/>
          </p:nvSpPr>
          <p:spPr>
            <a:xfrm flipH="false" flipV="false" rot="0">
              <a:off x="815669" y="319785"/>
              <a:ext cx="986978" cy="1479123"/>
            </a:xfrm>
            <a:custGeom>
              <a:avLst/>
              <a:gdLst/>
              <a:ahLst/>
              <a:cxnLst/>
              <a:rect r="r" b="b" t="t" l="l"/>
              <a:pathLst>
                <a:path h="1479123" w="986978">
                  <a:moveTo>
                    <a:pt x="0" y="0"/>
                  </a:moveTo>
                  <a:lnTo>
                    <a:pt x="986979" y="0"/>
                  </a:lnTo>
                  <a:lnTo>
                    <a:pt x="986979" y="1479122"/>
                  </a:lnTo>
                  <a:lnTo>
                    <a:pt x="0" y="14791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23" id="23"/>
          <p:cNvSpPr txBox="true"/>
          <p:nvPr/>
        </p:nvSpPr>
        <p:spPr>
          <a:xfrm rot="0">
            <a:off x="3961525" y="915172"/>
            <a:ext cx="10364949" cy="138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>
                <a:solidFill>
                  <a:srgbClr val="003EA8"/>
                </a:solidFill>
                <a:latin typeface="Arita Dotum Bold"/>
                <a:ea typeface="Arita Dotum Bold"/>
              </a:rPr>
              <a:t>크롤링: 유튜브 API</a:t>
            </a:r>
          </a:p>
        </p:txBody>
      </p:sp>
      <p:grpSp>
        <p:nvGrpSpPr>
          <p:cNvPr name="Group 24" id="24"/>
          <p:cNvGrpSpPr/>
          <p:nvPr/>
        </p:nvGrpSpPr>
        <p:grpSpPr>
          <a:xfrm rot="0">
            <a:off x="3859018" y="3516486"/>
            <a:ext cx="10152508" cy="1385949"/>
            <a:chOff x="0" y="0"/>
            <a:chExt cx="13536677" cy="1847931"/>
          </a:xfrm>
        </p:grpSpPr>
        <p:sp>
          <p:nvSpPr>
            <p:cNvPr name="TextBox 25" id="25"/>
            <p:cNvSpPr txBox="true"/>
            <p:nvPr/>
          </p:nvSpPr>
          <p:spPr>
            <a:xfrm rot="0">
              <a:off x="0" y="-123825"/>
              <a:ext cx="13536677" cy="8240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390"/>
                </a:lnSpc>
              </a:pPr>
              <a:r>
                <a:rPr lang="en-US" sz="3500" spc="80">
                  <a:solidFill>
                    <a:srgbClr val="003EA8"/>
                  </a:solidFill>
                  <a:latin typeface="Arita Dotum Bold"/>
                  <a:ea typeface="Arita Dotum Bold"/>
                </a:rPr>
                <a:t>유튜브 API 활용</a:t>
              </a:r>
            </a:p>
          </p:txBody>
        </p:sp>
        <p:sp>
          <p:nvSpPr>
            <p:cNvPr name="TextBox 26" id="26"/>
            <p:cNvSpPr txBox="true"/>
            <p:nvPr/>
          </p:nvSpPr>
          <p:spPr>
            <a:xfrm rot="0">
              <a:off x="0" y="755393"/>
              <a:ext cx="13536677" cy="109253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474979" indent="-237490" lvl="1">
                <a:lnSpc>
                  <a:spcPts val="3387"/>
                </a:lnSpc>
                <a:buAutoNum type="arabicPeriod" startAt="1"/>
              </a:pPr>
              <a:r>
                <a:rPr lang="en-US" sz="2199" spc="50">
                  <a:solidFill>
                    <a:srgbClr val="000000"/>
                  </a:solidFill>
                  <a:latin typeface="Arita Dotum Medium"/>
                  <a:ea typeface="Arita Dotum Medium"/>
                </a:rPr>
                <a:t>유튜브 API를 사용하면 프로그래밍을 통해 유튜브 데이터를 손쉽게 가져올 수 있음</a:t>
              </a:r>
            </a:p>
            <a:p>
              <a:pPr marL="474979" indent="-237490" lvl="1">
                <a:lnSpc>
                  <a:spcPts val="3387"/>
                </a:lnSpc>
                <a:buAutoNum type="arabicPeriod" startAt="1"/>
              </a:pPr>
              <a:r>
                <a:rPr lang="en-US" sz="2199" spc="50">
                  <a:solidFill>
                    <a:srgbClr val="000000"/>
                  </a:solidFill>
                  <a:latin typeface="Arita Dotum Medium"/>
                  <a:ea typeface="Arita Dotum Medium"/>
                </a:rPr>
                <a:t>채널, 동영상, 댓글, 좋아요 수 다양한 정보를 수집</a:t>
              </a: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3859018" y="5455572"/>
            <a:ext cx="10754793" cy="1387853"/>
            <a:chOff x="0" y="0"/>
            <a:chExt cx="14339724" cy="1850471"/>
          </a:xfrm>
        </p:grpSpPr>
        <p:sp>
          <p:nvSpPr>
            <p:cNvPr name="TextBox 28" id="28"/>
            <p:cNvSpPr txBox="true"/>
            <p:nvPr/>
          </p:nvSpPr>
          <p:spPr>
            <a:xfrm rot="0">
              <a:off x="0" y="-447675"/>
              <a:ext cx="14339724" cy="11504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8750"/>
                </a:lnSpc>
              </a:pPr>
              <a:r>
                <a:rPr lang="en-US" sz="3500">
                  <a:solidFill>
                    <a:srgbClr val="003EA8"/>
                  </a:solidFill>
                  <a:ea typeface="Arita Dotum Bold"/>
                </a:rPr>
                <a:t>데이터 수집 자동화</a:t>
              </a:r>
            </a:p>
          </p:txBody>
        </p:sp>
        <p:sp>
          <p:nvSpPr>
            <p:cNvPr name="TextBox 29" id="29"/>
            <p:cNvSpPr txBox="true"/>
            <p:nvPr/>
          </p:nvSpPr>
          <p:spPr>
            <a:xfrm rot="0">
              <a:off x="0" y="757932"/>
              <a:ext cx="14339724" cy="109253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474979" indent="-237490" lvl="1">
                <a:lnSpc>
                  <a:spcPts val="3387"/>
                </a:lnSpc>
                <a:buAutoNum type="arabicPeriod" startAt="1"/>
              </a:pPr>
              <a:r>
                <a:rPr lang="en-US" sz="2199">
                  <a:solidFill>
                    <a:srgbClr val="000000"/>
                  </a:solidFill>
                  <a:latin typeface="Arita Dotum Medium"/>
                  <a:ea typeface="Arita Dotum Medium"/>
                </a:rPr>
                <a:t> API를 통해 데이터를 수집하면 웹크롤링에 비해 안정적이고 효율적</a:t>
              </a:r>
            </a:p>
            <a:p>
              <a:pPr marL="474979" indent="-237490" lvl="1">
                <a:lnSpc>
                  <a:spcPts val="3387"/>
                </a:lnSpc>
                <a:buAutoNum type="arabicPeriod" startAt="1"/>
              </a:pPr>
              <a:r>
                <a:rPr lang="en-US" sz="2199">
                  <a:solidFill>
                    <a:srgbClr val="000000"/>
                  </a:solidFill>
                  <a:latin typeface="Arita Dotum Medium"/>
                  <a:ea typeface="Arita Dotum Medium"/>
                </a:rPr>
                <a:t> API 호출을 자동화하여 대량의 데이터를 빠르게 수집</a:t>
              </a: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3691554" y="7398877"/>
            <a:ext cx="12879784" cy="1374392"/>
            <a:chOff x="0" y="0"/>
            <a:chExt cx="17173045" cy="1832522"/>
          </a:xfrm>
        </p:grpSpPr>
        <p:sp>
          <p:nvSpPr>
            <p:cNvPr name="TextBox 31" id="31"/>
            <p:cNvSpPr txBox="true"/>
            <p:nvPr/>
          </p:nvSpPr>
          <p:spPr>
            <a:xfrm rot="0">
              <a:off x="0" y="-47625"/>
              <a:ext cx="17173045" cy="7503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550"/>
                </a:lnSpc>
              </a:pPr>
              <a:r>
                <a:rPr lang="en-US" sz="3500">
                  <a:solidFill>
                    <a:srgbClr val="003EA8"/>
                  </a:solidFill>
                  <a:ea typeface="Arita Dotum Bold"/>
                </a:rPr>
                <a:t>다양한 유형의 데이터</a:t>
              </a:r>
            </a:p>
          </p:txBody>
        </p:sp>
        <p:sp>
          <p:nvSpPr>
            <p:cNvPr name="TextBox 32" id="32"/>
            <p:cNvSpPr txBox="true"/>
            <p:nvPr/>
          </p:nvSpPr>
          <p:spPr>
            <a:xfrm rot="0">
              <a:off x="0" y="757933"/>
              <a:ext cx="17173045" cy="107458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474979" indent="-237490" lvl="1">
                <a:lnSpc>
                  <a:spcPts val="3343"/>
                </a:lnSpc>
                <a:buAutoNum type="arabicPeriod" startAt="1"/>
              </a:pPr>
              <a:r>
                <a:rPr lang="en-US" sz="2199">
                  <a:solidFill>
                    <a:srgbClr val="000000"/>
                  </a:solidFill>
                  <a:latin typeface="Arita Dotum Medium"/>
                  <a:ea typeface="Arita Dotum Medium"/>
                </a:rPr>
                <a:t>유튜브 API를 통해 채널 정보, 동영상 메타데이터, 댓글 데이터</a:t>
              </a:r>
            </a:p>
            <a:p>
              <a:pPr marL="474979" indent="-237490" lvl="1">
                <a:lnSpc>
                  <a:spcPts val="3343"/>
                </a:lnSpc>
                <a:buAutoNum type="arabicPeriod" startAt="1"/>
              </a:pPr>
              <a:r>
                <a:rPr lang="en-US" sz="2199">
                  <a:solidFill>
                    <a:srgbClr val="000000"/>
                  </a:solidFill>
                  <a:latin typeface="Arita Dotum Medium"/>
                  <a:ea typeface="Arita Dotum Medium"/>
                </a:rPr>
                <a:t>다양한 유형의 데이터를 수집, 풍부한 분석 </a:t>
              </a:r>
            </a:p>
          </p:txBody>
        </p:sp>
      </p:grpSp>
      <p:sp>
        <p:nvSpPr>
          <p:cNvPr name="Freeform 33" id="33"/>
          <p:cNvSpPr/>
          <p:nvPr/>
        </p:nvSpPr>
        <p:spPr>
          <a:xfrm flipH="false" flipV="false" rot="0">
            <a:off x="-1276562" y="-156776"/>
            <a:ext cx="6732164" cy="1627960"/>
          </a:xfrm>
          <a:custGeom>
            <a:avLst/>
            <a:gdLst/>
            <a:ahLst/>
            <a:cxnLst/>
            <a:rect r="r" b="b" t="t" l="l"/>
            <a:pathLst>
              <a:path h="1627960" w="6732164">
                <a:moveTo>
                  <a:pt x="0" y="0"/>
                </a:moveTo>
                <a:lnTo>
                  <a:pt x="6732164" y="0"/>
                </a:lnTo>
                <a:lnTo>
                  <a:pt x="6732164" y="1627960"/>
                </a:lnTo>
                <a:lnTo>
                  <a:pt x="0" y="162796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4" id="34"/>
          <p:cNvSpPr/>
          <p:nvPr/>
        </p:nvSpPr>
        <p:spPr>
          <a:xfrm flipH="false" flipV="false" rot="0">
            <a:off x="463879" y="-156776"/>
            <a:ext cx="441616" cy="633141"/>
          </a:xfrm>
          <a:custGeom>
            <a:avLst/>
            <a:gdLst/>
            <a:ahLst/>
            <a:cxnLst/>
            <a:rect r="r" b="b" t="t" l="l"/>
            <a:pathLst>
              <a:path h="633141" w="441616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5" id="35"/>
          <p:cNvSpPr/>
          <p:nvPr/>
        </p:nvSpPr>
        <p:spPr>
          <a:xfrm flipH="false" flipV="false" rot="0">
            <a:off x="14011526" y="8735435"/>
            <a:ext cx="441616" cy="633141"/>
          </a:xfrm>
          <a:custGeom>
            <a:avLst/>
            <a:gdLst/>
            <a:ahLst/>
            <a:cxnLst/>
            <a:rect r="r" b="b" t="t" l="l"/>
            <a:pathLst>
              <a:path h="633141" w="441616">
                <a:moveTo>
                  <a:pt x="0" y="0"/>
                </a:moveTo>
                <a:lnTo>
                  <a:pt x="441616" y="0"/>
                </a:lnTo>
                <a:lnTo>
                  <a:pt x="441616" y="633140"/>
                </a:lnTo>
                <a:lnTo>
                  <a:pt x="0" y="63314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79554" y="1456275"/>
            <a:ext cx="15728893" cy="7374450"/>
          </a:xfrm>
          <a:custGeom>
            <a:avLst/>
            <a:gdLst/>
            <a:ahLst/>
            <a:cxnLst/>
            <a:rect r="r" b="b" t="t" l="l"/>
            <a:pathLst>
              <a:path h="7374450" w="15728893">
                <a:moveTo>
                  <a:pt x="0" y="0"/>
                </a:moveTo>
                <a:lnTo>
                  <a:pt x="15728892" y="0"/>
                </a:lnTo>
                <a:lnTo>
                  <a:pt x="15728892" y="7374450"/>
                </a:lnTo>
                <a:lnTo>
                  <a:pt x="0" y="73744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05495" y="657204"/>
            <a:ext cx="9009410" cy="1907038"/>
            <a:chOff x="0" y="0"/>
            <a:chExt cx="3286657" cy="69569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286657" cy="695693"/>
            </a:xfrm>
            <a:custGeom>
              <a:avLst/>
              <a:gdLst/>
              <a:ahLst/>
              <a:cxnLst/>
              <a:rect r="r" b="b" t="t" l="l"/>
              <a:pathLst>
                <a:path h="695693" w="3286657">
                  <a:moveTo>
                    <a:pt x="0" y="0"/>
                  </a:moveTo>
                  <a:lnTo>
                    <a:pt x="3286657" y="0"/>
                  </a:lnTo>
                  <a:lnTo>
                    <a:pt x="3286657" y="695693"/>
                  </a:lnTo>
                  <a:lnTo>
                    <a:pt x="0" y="695693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516595" y="3099484"/>
            <a:ext cx="7861083" cy="5787794"/>
            <a:chOff x="0" y="0"/>
            <a:chExt cx="2867744" cy="211140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867744" cy="2111403"/>
            </a:xfrm>
            <a:custGeom>
              <a:avLst/>
              <a:gdLst/>
              <a:ahLst/>
              <a:cxnLst/>
              <a:rect r="r" b="b" t="t" l="l"/>
              <a:pathLst>
                <a:path h="2111403" w="2867744">
                  <a:moveTo>
                    <a:pt x="0" y="0"/>
                  </a:moveTo>
                  <a:lnTo>
                    <a:pt x="2867744" y="0"/>
                  </a:lnTo>
                  <a:lnTo>
                    <a:pt x="2867744" y="2111403"/>
                  </a:lnTo>
                  <a:lnTo>
                    <a:pt x="0" y="2111403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15301511" y="-207276"/>
            <a:ext cx="4876557" cy="1728961"/>
          </a:xfrm>
          <a:custGeom>
            <a:avLst/>
            <a:gdLst/>
            <a:ahLst/>
            <a:cxnLst/>
            <a:rect r="r" b="b" t="t" l="l"/>
            <a:pathLst>
              <a:path h="1728961" w="4876557">
                <a:moveTo>
                  <a:pt x="0" y="0"/>
                </a:moveTo>
                <a:lnTo>
                  <a:pt x="4876558" y="0"/>
                </a:lnTo>
                <a:lnTo>
                  <a:pt x="4876558" y="1728961"/>
                </a:lnTo>
                <a:lnTo>
                  <a:pt x="0" y="17289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10800000">
            <a:off x="2201372" y="9422519"/>
            <a:ext cx="4876557" cy="1728961"/>
          </a:xfrm>
          <a:custGeom>
            <a:avLst/>
            <a:gdLst/>
            <a:ahLst/>
            <a:cxnLst/>
            <a:rect r="r" b="b" t="t" l="l"/>
            <a:pathLst>
              <a:path h="1728961" w="4876557">
                <a:moveTo>
                  <a:pt x="0" y="0"/>
                </a:moveTo>
                <a:lnTo>
                  <a:pt x="4876557" y="0"/>
                </a:lnTo>
                <a:lnTo>
                  <a:pt x="4876557" y="1728962"/>
                </a:lnTo>
                <a:lnTo>
                  <a:pt x="0" y="17289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95787" y="291782"/>
            <a:ext cx="441616" cy="633141"/>
          </a:xfrm>
          <a:custGeom>
            <a:avLst/>
            <a:gdLst/>
            <a:ahLst/>
            <a:cxnLst/>
            <a:rect r="r" b="b" t="t" l="l"/>
            <a:pathLst>
              <a:path h="633141" w="441616">
                <a:moveTo>
                  <a:pt x="0" y="0"/>
                </a:moveTo>
                <a:lnTo>
                  <a:pt x="441615" y="0"/>
                </a:lnTo>
                <a:lnTo>
                  <a:pt x="441615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10" id="10">
            <a:hlinkClick action="ppaction://media"/>
          </p:cNvPr>
          <p:cNvPicPr>
            <a:picLocks noChangeAspect="true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0">
            <a:off x="8518341" y="2710595"/>
            <a:ext cx="9650503" cy="6565572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1223584" y="826360"/>
            <a:ext cx="8373232" cy="138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10800"/>
              </a:lnSpc>
              <a:spcBef>
                <a:spcPct val="0"/>
              </a:spcBef>
            </a:pPr>
            <a:r>
              <a:rPr lang="en-US" sz="9000">
                <a:solidFill>
                  <a:srgbClr val="003EA8"/>
                </a:solidFill>
                <a:latin typeface="Arita Dotum Bold"/>
                <a:ea typeface="Arita Dotum Bold"/>
              </a:rPr>
              <a:t>크롤링: 셀레니움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1029079" y="3855995"/>
            <a:ext cx="7051342" cy="4090825"/>
            <a:chOff x="0" y="0"/>
            <a:chExt cx="9401790" cy="5454434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3012" y="4980512"/>
              <a:ext cx="9398777" cy="4739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474979" indent="-237490" lvl="1">
                <a:lnSpc>
                  <a:spcPts val="2859"/>
                </a:lnSpc>
                <a:buFont typeface="Arial"/>
                <a:buChar char="•"/>
              </a:pPr>
              <a:r>
                <a:rPr lang="en-US" sz="2199">
                  <a:solidFill>
                    <a:srgbClr val="000000"/>
                  </a:solidFill>
                  <a:ea typeface="Arita Dotum Medium"/>
                </a:rPr>
                <a:t>동적 콘텐츠 크롤링에 효과적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1074067"/>
              <a:ext cx="9398777" cy="4739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474979" indent="-237490" lvl="1">
                <a:lnSpc>
                  <a:spcPts val="2859"/>
                </a:lnSpc>
                <a:buFont typeface="Arial"/>
                <a:buChar char="•"/>
              </a:pPr>
              <a:r>
                <a:rPr lang="en-US" sz="2199">
                  <a:solidFill>
                    <a:srgbClr val="000000"/>
                  </a:solidFill>
                  <a:latin typeface="Arita Dotum Medium"/>
                  <a:ea typeface="Arita Dotum Medium"/>
                </a:rPr>
                <a:t>복잡한 JavaScript 기반 웹사이트 크롤링에 최적화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-47625"/>
              <a:ext cx="9398777" cy="7503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550"/>
                </a:lnSpc>
              </a:pPr>
              <a:r>
                <a:rPr lang="en-US" sz="3500">
                  <a:solidFill>
                    <a:srgbClr val="003EA8"/>
                  </a:solidFill>
                  <a:latin typeface="Arita Dotum Bold"/>
                  <a:ea typeface="Arita Dotum Bold"/>
                </a:rPr>
                <a:t>JavaScript 기반 웹사이트 크롤링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3032332"/>
              <a:ext cx="9398777" cy="4739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474979" indent="-237490" lvl="1">
                <a:lnSpc>
                  <a:spcPts val="2859"/>
                </a:lnSpc>
                <a:buFont typeface="Arial"/>
                <a:buChar char="•"/>
              </a:pPr>
              <a:r>
                <a:rPr lang="en-US" sz="2199">
                  <a:solidFill>
                    <a:srgbClr val="000000"/>
                  </a:solidFill>
                  <a:ea typeface="Arita Dotum Medium"/>
                </a:rPr>
                <a:t>실제 웹브라우저를 조종하여 동적 데이터 수집 가능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1910640"/>
              <a:ext cx="9398777" cy="7503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550"/>
                </a:lnSpc>
              </a:pPr>
              <a:r>
                <a:rPr lang="en-US" sz="3500">
                  <a:solidFill>
                    <a:srgbClr val="003EA8"/>
                  </a:solidFill>
                  <a:ea typeface="Arita Dotum Bold"/>
                </a:rPr>
                <a:t>웹브라우저를 조종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3012" y="3865029"/>
              <a:ext cx="9398777" cy="7503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550"/>
                </a:lnSpc>
              </a:pPr>
              <a:r>
                <a:rPr lang="en-US" sz="3500">
                  <a:solidFill>
                    <a:srgbClr val="003EA8"/>
                  </a:solidFill>
                  <a:ea typeface="Arita Dotum Bold"/>
                </a:rPr>
                <a:t>동적 콘텐츠</a:t>
              </a:r>
            </a:p>
          </p:txBody>
        </p:sp>
      </p:grp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DAGB4EfsWFc</dc:identifier>
  <dcterms:modified xsi:type="dcterms:W3CDTF">2011-08-01T06:04:30Z</dcterms:modified>
  <cp:revision>1</cp:revision>
  <dc:title>텍스트마이닝프로젝트 - 백종원성공요인</dc:title>
</cp:coreProperties>
</file>